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4" r:id="rId6"/>
    <p:sldId id="285" r:id="rId7"/>
    <p:sldId id="297" r:id="rId8"/>
    <p:sldId id="286" r:id="rId9"/>
    <p:sldId id="292" r:id="rId10"/>
    <p:sldId id="298" r:id="rId11"/>
    <p:sldId id="299" r:id="rId12"/>
    <p:sldId id="300" r:id="rId13"/>
    <p:sldId id="290" r:id="rId14"/>
    <p:sldId id="291" r:id="rId15"/>
    <p:sldId id="288" r:id="rId16"/>
    <p:sldId id="294" r:id="rId17"/>
    <p:sldId id="289" r:id="rId18"/>
    <p:sldId id="293" r:id="rId19"/>
    <p:sldId id="302" r:id="rId20"/>
    <p:sldId id="3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4" autoAdjust="0"/>
    <p:restoredTop sz="94619" autoAdjust="0"/>
  </p:normalViewPr>
  <p:slideViewPr>
    <p:cSldViewPr snapToGrid="0">
      <p:cViewPr>
        <p:scale>
          <a:sx n="82" d="100"/>
          <a:sy n="82" d="100"/>
        </p:scale>
        <p:origin x="4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10/22/2020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10/22/2020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10/22/2020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10/22/2020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10/22/2020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fontScale="90000"/>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ỨNG DỤNG BÃI GỬI XE SỬ DỤNG CÔNG NGHỆ RFID READER 13.56 MHZ &amp; 3- LAYERS C#</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79"/>
            <a:ext cx="4082764" cy="1828971"/>
          </a:xfrm>
        </p:spPr>
        <p:txBody>
          <a:bodyPr anchor="t">
            <a:normAutofit/>
          </a:bodyPr>
          <a:lstStyle/>
          <a:p>
            <a:r>
              <a:rPr lang="en-US" sz="1400" dirty="0"/>
              <a:t>GVHD: </a:t>
            </a:r>
            <a:r>
              <a:rPr lang="en-US" sz="1400" dirty="0" err="1"/>
              <a:t>Thái</a:t>
            </a:r>
            <a:r>
              <a:rPr lang="en-US" sz="1400" dirty="0"/>
              <a:t> </a:t>
            </a:r>
            <a:r>
              <a:rPr lang="en-US" sz="1400" dirty="0" err="1"/>
              <a:t>huy</a:t>
            </a:r>
            <a:r>
              <a:rPr lang="en-US" sz="1400" dirty="0"/>
              <a:t> </a:t>
            </a:r>
            <a:r>
              <a:rPr lang="en-US" sz="1400" dirty="0" err="1"/>
              <a:t>tân</a:t>
            </a:r>
            <a:endParaRPr lang="en-US" sz="1400" dirty="0"/>
          </a:p>
          <a:p>
            <a:endParaRPr lang="en-US" sz="1400" dirty="0"/>
          </a:p>
          <a:p>
            <a:r>
              <a:rPr lang="en-US" sz="1400" dirty="0" err="1"/>
              <a:t>Sv</a:t>
            </a:r>
            <a:r>
              <a:rPr lang="en-US" sz="1400" dirty="0"/>
              <a:t> </a:t>
            </a:r>
            <a:r>
              <a:rPr lang="en-US" sz="1400" dirty="0" err="1"/>
              <a:t>thực</a:t>
            </a:r>
            <a:r>
              <a:rPr lang="en-US" sz="1400" dirty="0"/>
              <a:t> </a:t>
            </a:r>
            <a:r>
              <a:rPr lang="en-US" sz="1400" dirty="0" err="1"/>
              <a:t>hiên</a:t>
            </a:r>
            <a:r>
              <a:rPr lang="en-US" sz="1400" dirty="0"/>
              <a:t>:</a:t>
            </a:r>
          </a:p>
          <a:p>
            <a:r>
              <a:rPr lang="en-US" sz="1400" dirty="0" err="1"/>
              <a:t>Ngô</a:t>
            </a:r>
            <a:r>
              <a:rPr lang="en-US" sz="1400" dirty="0"/>
              <a:t> </a:t>
            </a:r>
            <a:r>
              <a:rPr lang="en-US" sz="1400" dirty="0" err="1"/>
              <a:t>thị</a:t>
            </a:r>
            <a:r>
              <a:rPr lang="en-US" sz="1400" dirty="0"/>
              <a:t> </a:t>
            </a:r>
            <a:r>
              <a:rPr lang="en-US" sz="1400" dirty="0" err="1"/>
              <a:t>ngọc</a:t>
            </a:r>
            <a:r>
              <a:rPr lang="en-US" sz="1400" dirty="0"/>
              <a:t> </a:t>
            </a:r>
            <a:r>
              <a:rPr lang="en-US" sz="1400" dirty="0" err="1"/>
              <a:t>thảo</a:t>
            </a:r>
            <a:endParaRPr lang="en-US" sz="1400" dirty="0"/>
          </a:p>
          <a:p>
            <a:r>
              <a:rPr lang="en-US" sz="1400" dirty="0" err="1"/>
              <a:t>Ngô</a:t>
            </a:r>
            <a:r>
              <a:rPr lang="en-US" sz="1400" dirty="0"/>
              <a:t> </a:t>
            </a:r>
            <a:r>
              <a:rPr lang="en-US" sz="1400" dirty="0" err="1"/>
              <a:t>thị</a:t>
            </a:r>
            <a:r>
              <a:rPr lang="en-US" sz="1400" dirty="0"/>
              <a:t> </a:t>
            </a:r>
            <a:r>
              <a:rPr lang="en-US" sz="1400" dirty="0" err="1"/>
              <a:t>ngọc</a:t>
            </a:r>
            <a:r>
              <a:rPr lang="en-US" sz="1400" dirty="0"/>
              <a:t> </a:t>
            </a:r>
            <a:r>
              <a:rPr lang="en-US" sz="1400" dirty="0" err="1"/>
              <a:t>thơ</a:t>
            </a:r>
            <a:endParaRPr lang="en-US" sz="1400" dirty="0"/>
          </a:p>
          <a:p>
            <a:endParaRPr lang="en-US" sz="1400" dirty="0"/>
          </a:p>
        </p:txBody>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14974EFE-7267-4937-8BE4-11A13FC3689D}"/>
              </a:ext>
            </a:extLst>
          </p:cNvPr>
          <p:cNvPicPr>
            <a:picLocks noChangeAspect="1"/>
          </p:cNvPicPr>
          <p:nvPr/>
        </p:nvPicPr>
        <p:blipFill>
          <a:blip r:embed="rId3"/>
          <a:stretch>
            <a:fillRect/>
          </a:stretch>
        </p:blipFill>
        <p:spPr>
          <a:xfrm>
            <a:off x="0" y="457200"/>
            <a:ext cx="8109235" cy="6400799"/>
          </a:xfrm>
          <a:prstGeom prst="rect">
            <a:avLst/>
          </a:prstGeom>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E5E5-1CE7-4E23-8B83-2E17A75B6D12}"/>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pic>
        <p:nvPicPr>
          <p:cNvPr id="5" name="Content Placeholder 4">
            <a:extLst>
              <a:ext uri="{FF2B5EF4-FFF2-40B4-BE49-F238E27FC236}">
                <a16:creationId xmlns:a16="http://schemas.microsoft.com/office/drawing/2014/main" id="{94AA5E26-F436-4366-8D25-272312275C6B}"/>
              </a:ext>
            </a:extLst>
          </p:cNvPr>
          <p:cNvPicPr>
            <a:picLocks noGrp="1" noChangeAspect="1"/>
          </p:cNvPicPr>
          <p:nvPr>
            <p:ph idx="1"/>
          </p:nvPr>
        </p:nvPicPr>
        <p:blipFill>
          <a:blip r:embed="rId2"/>
          <a:stretch>
            <a:fillRect/>
          </a:stretch>
        </p:blipFill>
        <p:spPr>
          <a:xfrm>
            <a:off x="6441068" y="1900204"/>
            <a:ext cx="5446132" cy="4533285"/>
          </a:xfrm>
        </p:spPr>
      </p:pic>
      <p:sp>
        <p:nvSpPr>
          <p:cNvPr id="7" name="TextBox 6">
            <a:extLst>
              <a:ext uri="{FF2B5EF4-FFF2-40B4-BE49-F238E27FC236}">
                <a16:creationId xmlns:a16="http://schemas.microsoft.com/office/drawing/2014/main" id="{F8944A69-1216-4432-AAB3-8A30CCE48D02}"/>
              </a:ext>
            </a:extLst>
          </p:cNvPr>
          <p:cNvSpPr txBox="1"/>
          <p:nvPr/>
        </p:nvSpPr>
        <p:spPr>
          <a:xfrm>
            <a:off x="345068" y="2447144"/>
            <a:ext cx="6096000" cy="3439403"/>
          </a:xfrm>
          <a:prstGeom prst="rect">
            <a:avLst/>
          </a:prstGeom>
          <a:noFill/>
        </p:spPr>
        <p:txBody>
          <a:bodyPr wrap="square">
            <a:spAutoFit/>
          </a:bodyPr>
          <a:lstStyle/>
          <a:p>
            <a:pPr marR="0">
              <a:spcBef>
                <a:spcPts val="0"/>
              </a:spcBef>
              <a:spcAft>
                <a:spcPts val="915"/>
              </a:spcAft>
            </a:pPr>
            <a:r>
              <a:rPr lang="en-US" sz="1800" b="1"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Màn</a:t>
            </a: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hình</a:t>
            </a: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đăng</a:t>
            </a:r>
            <a:r>
              <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1"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nhập</a:t>
            </a:r>
            <a:endPar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R="0">
              <a:spcBef>
                <a:spcPts val="0"/>
              </a:spcBef>
              <a:spcAft>
                <a:spcPts val="915"/>
              </a:spcAft>
            </a:pPr>
            <a:endParaRPr lang="en-US" sz="1800" b="1"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285750" marR="0" indent="-285750">
              <a:spcBef>
                <a:spcPts val="0"/>
              </a:spcBef>
              <a:spcAft>
                <a:spcPts val="915"/>
              </a:spcAft>
              <a:buFont typeface="Wingdings" panose="05000000000000000000" pitchFamily="2" charset="2"/>
              <a:buChar char="§"/>
            </a:pP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(1):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dùng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nhập</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họ</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tên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p>
            <a:pPr marL="285750" marR="0" indent="-285750">
              <a:spcBef>
                <a:spcPts val="0"/>
              </a:spcBef>
              <a:spcAft>
                <a:spcPts val="915"/>
              </a:spcAft>
              <a:buFont typeface="Wingdings" panose="05000000000000000000" pitchFamily="2" charset="2"/>
              <a:buChar char="§"/>
            </a:pP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(2):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Chọn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mật</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khẩu</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p>
            <a:pPr marL="285750" marR="0" indent="-285750">
              <a:spcBef>
                <a:spcPts val="0"/>
              </a:spcBef>
              <a:spcAft>
                <a:spcPts val="915"/>
              </a:spcAft>
              <a:buFont typeface="Wingdings" panose="05000000000000000000" pitchFamily="2" charset="2"/>
              <a:buChar char="§"/>
            </a:pP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(3): Sau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khi</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dùng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vào</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nút</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LogIn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Ứng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dụng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tiến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hành</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kiểm</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tra</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dữ</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liệu</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mà</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người</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dùng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đã</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nhập</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vào</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hợp</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các</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trường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thông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tin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đã</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được</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nhập</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đầy</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đủ</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và</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đúng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quy</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tắc</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Ứng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dụng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sẽ</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được</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điều</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hướng</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đến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giao</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diện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tiếp</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theo.</a:t>
            </a:r>
            <a:endPar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285750" marR="0" indent="-285750">
              <a:spcBef>
                <a:spcPts val="0"/>
              </a:spcBef>
              <a:spcAft>
                <a:spcPts val="915"/>
              </a:spcAft>
              <a:buFont typeface="Wingdings" panose="05000000000000000000" pitchFamily="2" charset="2"/>
              <a:buChar char="§"/>
            </a:pP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(4):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Nếu</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n</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gười</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dung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nhấn</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nút</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Exit.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Màn</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hình</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sẽ</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xuất</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hiện</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bảng</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thông</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báo</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thực</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sự</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muốn</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thoát</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ứng</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1600" dirty="0" err="1">
                <a:solidFill>
                  <a:srgbClr val="000000"/>
                </a:solidFill>
                <a:latin typeface="Tahoma" panose="020B0604030504040204" pitchFamily="34" charset="0"/>
                <a:ea typeface="Tahoma" panose="020B0604030504040204" pitchFamily="34" charset="0"/>
                <a:cs typeface="Tahoma" panose="020B0604030504040204" pitchFamily="34" charset="0"/>
              </a:rPr>
              <a:t>dụng</a:t>
            </a:r>
            <a:r>
              <a:rPr lang="en-US" sz="160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60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p:txBody>
      </p:sp>
      <p:sp>
        <p:nvSpPr>
          <p:cNvPr id="8" name="Flowchart: Connector 7">
            <a:extLst>
              <a:ext uri="{FF2B5EF4-FFF2-40B4-BE49-F238E27FC236}">
                <a16:creationId xmlns:a16="http://schemas.microsoft.com/office/drawing/2014/main" id="{45340E3F-A5CB-42B8-806B-BB7E01A8041B}"/>
              </a:ext>
            </a:extLst>
          </p:cNvPr>
          <p:cNvSpPr/>
          <p:nvPr/>
        </p:nvSpPr>
        <p:spPr>
          <a:xfrm>
            <a:off x="11467323" y="5663702"/>
            <a:ext cx="419877" cy="422968"/>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4</a:t>
            </a:r>
          </a:p>
        </p:txBody>
      </p:sp>
      <p:sp>
        <p:nvSpPr>
          <p:cNvPr id="9" name="Flowchart: Connector 8">
            <a:extLst>
              <a:ext uri="{FF2B5EF4-FFF2-40B4-BE49-F238E27FC236}">
                <a16:creationId xmlns:a16="http://schemas.microsoft.com/office/drawing/2014/main" id="{735DF996-025E-4F57-B05E-5A485A8DF73D}"/>
              </a:ext>
            </a:extLst>
          </p:cNvPr>
          <p:cNvSpPr/>
          <p:nvPr/>
        </p:nvSpPr>
        <p:spPr>
          <a:xfrm>
            <a:off x="9164645" y="5663702"/>
            <a:ext cx="419877" cy="422968"/>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3</a:t>
            </a:r>
          </a:p>
        </p:txBody>
      </p:sp>
      <p:sp>
        <p:nvSpPr>
          <p:cNvPr id="10" name="Flowchart: Connector 9">
            <a:extLst>
              <a:ext uri="{FF2B5EF4-FFF2-40B4-BE49-F238E27FC236}">
                <a16:creationId xmlns:a16="http://schemas.microsoft.com/office/drawing/2014/main" id="{DD8371D1-E0B2-4CF7-9658-F2998FDE7F81}"/>
              </a:ext>
            </a:extLst>
          </p:cNvPr>
          <p:cNvSpPr/>
          <p:nvPr/>
        </p:nvSpPr>
        <p:spPr>
          <a:xfrm>
            <a:off x="6752783" y="5084020"/>
            <a:ext cx="419877" cy="422968"/>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2</a:t>
            </a:r>
          </a:p>
        </p:txBody>
      </p:sp>
      <p:sp>
        <p:nvSpPr>
          <p:cNvPr id="11" name="Flowchart: Connector 10">
            <a:extLst>
              <a:ext uri="{FF2B5EF4-FFF2-40B4-BE49-F238E27FC236}">
                <a16:creationId xmlns:a16="http://schemas.microsoft.com/office/drawing/2014/main" id="{834DB3BF-A55F-471B-A457-C97E55A5AE0F}"/>
              </a:ext>
            </a:extLst>
          </p:cNvPr>
          <p:cNvSpPr/>
          <p:nvPr/>
        </p:nvSpPr>
        <p:spPr>
          <a:xfrm>
            <a:off x="6752783" y="3743879"/>
            <a:ext cx="419877" cy="422968"/>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322093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443E-6615-4C23-AB64-2DCAB6056982}"/>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sp>
        <p:nvSpPr>
          <p:cNvPr id="3" name="Content Placeholder 2">
            <a:extLst>
              <a:ext uri="{FF2B5EF4-FFF2-40B4-BE49-F238E27FC236}">
                <a16:creationId xmlns:a16="http://schemas.microsoft.com/office/drawing/2014/main" id="{65C2DC81-CC2B-464B-AEFA-1B204F2B534B}"/>
              </a:ext>
            </a:extLst>
          </p:cNvPr>
          <p:cNvSpPr>
            <a:spLocks noGrp="1"/>
          </p:cNvSpPr>
          <p:nvPr>
            <p:ph idx="1"/>
          </p:nvPr>
        </p:nvSpPr>
        <p:spPr>
          <a:xfrm>
            <a:off x="402021" y="2595767"/>
            <a:ext cx="4666593" cy="2483069"/>
          </a:xfrm>
        </p:spPr>
        <p:txBody>
          <a:bodyPr>
            <a:normAutofit fontScale="92500" lnSpcReduction="20000"/>
          </a:bodyPr>
          <a:lstStyle/>
          <a:p>
            <a:pPr marL="0" indent="0">
              <a:buNone/>
            </a:pPr>
            <a:r>
              <a:rPr lang="en-US" b="1" dirty="0" err="1">
                <a:latin typeface="Tahoma" panose="020B0604030504040204" pitchFamily="34" charset="0"/>
                <a:ea typeface="Tahoma" panose="020B0604030504040204" pitchFamily="34" charset="0"/>
                <a:cs typeface="Tahoma" panose="020B0604030504040204" pitchFamily="34" charset="0"/>
              </a:rPr>
              <a:t>Màn</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hình</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sau</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người</a:t>
            </a:r>
            <a:r>
              <a:rPr lang="en-US" b="1" dirty="0">
                <a:latin typeface="Tahoma" panose="020B0604030504040204" pitchFamily="34" charset="0"/>
                <a:ea typeface="Tahoma" panose="020B0604030504040204" pitchFamily="34" charset="0"/>
                <a:cs typeface="Tahoma" panose="020B0604030504040204" pitchFamily="34" charset="0"/>
              </a:rPr>
              <a:t> dung </a:t>
            </a:r>
            <a:r>
              <a:rPr lang="en-US" b="1" dirty="0" err="1">
                <a:latin typeface="Tahoma" panose="020B0604030504040204" pitchFamily="34" charset="0"/>
                <a:ea typeface="Tahoma" panose="020B0604030504040204" pitchFamily="34" charset="0"/>
                <a:cs typeface="Tahoma" panose="020B0604030504040204" pitchFamily="34" charset="0"/>
              </a:rPr>
              <a:t>nhấn</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nút</a:t>
            </a:r>
            <a:r>
              <a:rPr lang="en-US" b="1" dirty="0">
                <a:latin typeface="Tahoma" panose="020B0604030504040204" pitchFamily="34" charset="0"/>
                <a:ea typeface="Tahoma" panose="020B0604030504040204" pitchFamily="34" charset="0"/>
                <a:cs typeface="Tahoma" panose="020B0604030504040204" pitchFamily="34" charset="0"/>
              </a:rPr>
              <a:t> Exit.</a:t>
            </a:r>
          </a:p>
          <a:p>
            <a:pPr marL="0" indent="0">
              <a:buNone/>
            </a:pPr>
            <a:r>
              <a:rPr lang="en-US" b="1" dirty="0">
                <a:latin typeface="Tahoma" panose="020B0604030504040204" pitchFamily="34" charset="0"/>
                <a:ea typeface="Tahoma" panose="020B0604030504040204" pitchFamily="34" charset="0"/>
                <a:cs typeface="Tahoma" panose="020B0604030504040204" pitchFamily="34" charset="0"/>
              </a:rPr>
              <a:t> </a:t>
            </a:r>
          </a:p>
          <a:p>
            <a:r>
              <a:rPr lang="en-US" dirty="0">
                <a:latin typeface="Tahoma" panose="020B0604030504040204" pitchFamily="34" charset="0"/>
                <a:ea typeface="Tahoma" panose="020B0604030504040204" pitchFamily="34" charset="0"/>
                <a:cs typeface="Tahoma" panose="020B0604030504040204" pitchFamily="34" charset="0"/>
              </a:rPr>
              <a:t>(1):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dung.</a:t>
            </a:r>
          </a:p>
          <a:p>
            <a:r>
              <a:rPr lang="en-US" dirty="0">
                <a:latin typeface="Tahoma" panose="020B0604030504040204" pitchFamily="34" charset="0"/>
                <a:ea typeface="Tahoma" panose="020B0604030504040204" pitchFamily="34" charset="0"/>
                <a:cs typeface="Tahoma" panose="020B0604030504040204" pitchFamily="34" charset="0"/>
              </a:rPr>
              <a:t>(2):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dung </a:t>
            </a:r>
            <a:r>
              <a:rPr lang="en-US" dirty="0" err="1">
                <a:latin typeface="Tahoma" panose="020B0604030504040204" pitchFamily="34" charset="0"/>
                <a:ea typeface="Tahoma" panose="020B0604030504040204" pitchFamily="34" charset="0"/>
                <a:cs typeface="Tahoma" panose="020B0604030504040204" pitchFamily="34" charset="0"/>
              </a:rPr>
              <a:t>nhấn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nút</a:t>
            </a:r>
            <a:r>
              <a:rPr lang="en-US" dirty="0">
                <a:latin typeface="Tahoma" panose="020B0604030504040204" pitchFamily="34" charset="0"/>
                <a:ea typeface="Tahoma" panose="020B0604030504040204" pitchFamily="34" charset="0"/>
                <a:cs typeface="Tahoma" panose="020B0604030504040204" pitchFamily="34" charset="0"/>
              </a:rPr>
              <a:t> OK.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thoát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màn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nhập</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(3): </a:t>
            </a:r>
            <a:r>
              <a:rPr lang="en-US" dirty="0" err="1">
                <a:latin typeface="Tahoma" panose="020B0604030504040204" pitchFamily="34" charset="0"/>
                <a:ea typeface="Tahoma" panose="020B0604030504040204" pitchFamily="34" charset="0"/>
                <a:cs typeface="Tahoma" panose="020B0604030504040204" pitchFamily="34" charset="0"/>
              </a:rPr>
              <a:t>Người</a:t>
            </a:r>
            <a:r>
              <a:rPr lang="en-US" dirty="0">
                <a:latin typeface="Tahoma" panose="020B0604030504040204" pitchFamily="34" charset="0"/>
                <a:ea typeface="Tahoma" panose="020B0604030504040204" pitchFamily="34" charset="0"/>
                <a:cs typeface="Tahoma" panose="020B0604030504040204" pitchFamily="34" charset="0"/>
              </a:rPr>
              <a:t> dung </a:t>
            </a:r>
            <a:r>
              <a:rPr lang="en-US" dirty="0" err="1">
                <a:latin typeface="Tahoma" panose="020B0604030504040204" pitchFamily="34" charset="0"/>
                <a:ea typeface="Tahoma" panose="020B0604030504040204" pitchFamily="34" charset="0"/>
                <a:cs typeface="Tahoma" panose="020B0604030504040204" pitchFamily="34" charset="0"/>
              </a:rPr>
              <a:t>nhấn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nút</a:t>
            </a:r>
            <a:r>
              <a:rPr lang="en-US" dirty="0">
                <a:latin typeface="Tahoma" panose="020B0604030504040204" pitchFamily="34" charset="0"/>
                <a:ea typeface="Tahoma" panose="020B0604030504040204" pitchFamily="34" charset="0"/>
                <a:cs typeface="Tahoma" panose="020B0604030504040204" pitchFamily="34" charset="0"/>
              </a:rPr>
              <a:t> X.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tắt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báo</a:t>
            </a:r>
            <a:r>
              <a:rPr lang="en-US" dirty="0">
                <a:latin typeface="Tahoma" panose="020B0604030504040204" pitchFamily="34" charset="0"/>
                <a:ea typeface="Tahoma" panose="020B0604030504040204" pitchFamily="34" charset="0"/>
                <a:cs typeface="Tahoma" panose="020B0604030504040204" pitchFamily="34" charset="0"/>
              </a:rPr>
              <a:t>, quay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màn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hình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nhập</a:t>
            </a:r>
            <a:r>
              <a:rPr lang="en-US" dirty="0">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BC89D1FE-498B-48C7-AB7B-999451CAE37F}"/>
              </a:ext>
            </a:extLst>
          </p:cNvPr>
          <p:cNvPicPr>
            <a:picLocks noChangeAspect="1"/>
          </p:cNvPicPr>
          <p:nvPr/>
        </p:nvPicPr>
        <p:blipFill>
          <a:blip r:embed="rId2"/>
          <a:stretch>
            <a:fillRect/>
          </a:stretch>
        </p:blipFill>
        <p:spPr>
          <a:xfrm>
            <a:off x="5253318" y="1890875"/>
            <a:ext cx="6357489" cy="4783607"/>
          </a:xfrm>
          <a:prstGeom prst="rect">
            <a:avLst/>
          </a:prstGeom>
        </p:spPr>
      </p:pic>
      <p:sp>
        <p:nvSpPr>
          <p:cNvPr id="6" name="Flowchart: Connector 5">
            <a:extLst>
              <a:ext uri="{FF2B5EF4-FFF2-40B4-BE49-F238E27FC236}">
                <a16:creationId xmlns:a16="http://schemas.microsoft.com/office/drawing/2014/main" id="{3DD16410-F79B-4355-977F-E0A44148691C}"/>
              </a:ext>
            </a:extLst>
          </p:cNvPr>
          <p:cNvSpPr/>
          <p:nvPr/>
        </p:nvSpPr>
        <p:spPr>
          <a:xfrm>
            <a:off x="6779174" y="4469523"/>
            <a:ext cx="346840" cy="3468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Flowchart: Connector 6">
            <a:extLst>
              <a:ext uri="{FF2B5EF4-FFF2-40B4-BE49-F238E27FC236}">
                <a16:creationId xmlns:a16="http://schemas.microsoft.com/office/drawing/2014/main" id="{F772D019-FD58-416A-8343-6EA873B79FEE}"/>
              </a:ext>
            </a:extLst>
          </p:cNvPr>
          <p:cNvSpPr/>
          <p:nvPr/>
        </p:nvSpPr>
        <p:spPr>
          <a:xfrm>
            <a:off x="9990083" y="3837302"/>
            <a:ext cx="346840" cy="2969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Flowchart: Connector 7">
            <a:extLst>
              <a:ext uri="{FF2B5EF4-FFF2-40B4-BE49-F238E27FC236}">
                <a16:creationId xmlns:a16="http://schemas.microsoft.com/office/drawing/2014/main" id="{CD84570F-B37B-4CB4-883B-20CD75D4A799}"/>
              </a:ext>
            </a:extLst>
          </p:cNvPr>
          <p:cNvSpPr/>
          <p:nvPr/>
        </p:nvSpPr>
        <p:spPr>
          <a:xfrm>
            <a:off x="8177050" y="5165834"/>
            <a:ext cx="346840" cy="34684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42779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6C9D-A6DE-40D2-AA43-CCE405C6C12A}"/>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pic>
        <p:nvPicPr>
          <p:cNvPr id="9" name="Content Placeholder 8">
            <a:extLst>
              <a:ext uri="{FF2B5EF4-FFF2-40B4-BE49-F238E27FC236}">
                <a16:creationId xmlns:a16="http://schemas.microsoft.com/office/drawing/2014/main" id="{024ECC22-8631-44A4-BA16-EAD789591AFB}"/>
              </a:ext>
            </a:extLst>
          </p:cNvPr>
          <p:cNvPicPr>
            <a:picLocks noGrp="1" noChangeAspect="1"/>
          </p:cNvPicPr>
          <p:nvPr>
            <p:ph idx="1"/>
          </p:nvPr>
        </p:nvPicPr>
        <p:blipFill>
          <a:blip r:embed="rId2"/>
          <a:stretch>
            <a:fillRect/>
          </a:stretch>
        </p:blipFill>
        <p:spPr>
          <a:xfrm>
            <a:off x="6937308" y="1570396"/>
            <a:ext cx="5145835" cy="5228397"/>
          </a:xfrm>
        </p:spPr>
      </p:pic>
      <p:sp>
        <p:nvSpPr>
          <p:cNvPr id="10" name="TextBox 9">
            <a:extLst>
              <a:ext uri="{FF2B5EF4-FFF2-40B4-BE49-F238E27FC236}">
                <a16:creationId xmlns:a16="http://schemas.microsoft.com/office/drawing/2014/main" id="{3E3E076A-F7F5-4B88-A1A6-6A61CC97654A}"/>
              </a:ext>
            </a:extLst>
          </p:cNvPr>
          <p:cNvSpPr txBox="1"/>
          <p:nvPr/>
        </p:nvSpPr>
        <p:spPr>
          <a:xfrm>
            <a:off x="323827" y="2636674"/>
            <a:ext cx="5893471" cy="3416320"/>
          </a:xfrm>
          <a:prstGeom prst="rect">
            <a:avLst/>
          </a:prstGeom>
          <a:noFill/>
        </p:spPr>
        <p:txBody>
          <a:bodyPr wrap="squar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Màn</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hình</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giao</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diện</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của</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ứng</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dụng</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sau</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khi</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LogIn</a:t>
            </a:r>
            <a:r>
              <a:rPr lang="en-US" b="1" dirty="0">
                <a:latin typeface="Tahoma" panose="020B0604030504040204" pitchFamily="34" charset="0"/>
                <a:ea typeface="Tahoma" panose="020B0604030504040204" pitchFamily="34" charset="0"/>
                <a:cs typeface="Tahoma" panose="020B0604030504040204" pitchFamily="34" charset="0"/>
              </a:rPr>
              <a:t>.</a:t>
            </a:r>
          </a:p>
          <a:p>
            <a:endParaRPr lang="en-US" b="1" dirty="0">
              <a:latin typeface="Tahoma" panose="020B0604030504040204" pitchFamily="34" charset="0"/>
              <a:ea typeface="Tahoma" panose="020B0604030504040204" pitchFamily="34" charset="0"/>
              <a:cs typeface="Tahoma" panose="020B0604030504040204" pitchFamily="34" charset="0"/>
            </a:endParaRPr>
          </a:p>
          <a:p>
            <a:endParaRPr lang="en-US"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(1): </a:t>
            </a: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tin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vào</a:t>
            </a:r>
            <a:r>
              <a:rPr lang="en-US"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(2): </a:t>
            </a: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tin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xe</a:t>
            </a:r>
            <a:r>
              <a:rPr lang="en-US" dirty="0">
                <a:latin typeface="Tahoma" panose="020B0604030504040204" pitchFamily="34" charset="0"/>
                <a:ea typeface="Tahoma" panose="020B0604030504040204" pitchFamily="34" charset="0"/>
                <a:cs typeface="Tahoma" panose="020B0604030504040204" pitchFamily="34" charset="0"/>
              </a:rPr>
              <a:t> ra.</a:t>
            </a:r>
          </a:p>
          <a:p>
            <a:pPr marL="285750" indent="-285750">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(3): Khi </a:t>
            </a:r>
            <a:r>
              <a:rPr lang="en-US" dirty="0" err="1">
                <a:latin typeface="Tahoma" panose="020B0604030504040204" pitchFamily="34" charset="0"/>
                <a:ea typeface="Tahoma" panose="020B0604030504040204" pitchFamily="34" charset="0"/>
                <a:cs typeface="Tahoma" panose="020B0604030504040204" pitchFamily="34" charset="0"/>
              </a:rPr>
              <a:t>nhấn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nút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xuất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nhận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đã</a:t>
            </a:r>
            <a:r>
              <a:rPr lang="en-US" dirty="0">
                <a:latin typeface="Tahoma" panose="020B0604030504040204" pitchFamily="34" charset="0"/>
                <a:ea typeface="Tahoma" panose="020B0604030504040204" pitchFamily="34" charset="0"/>
                <a:cs typeface="Tahoma" panose="020B0604030504040204" pitchFamily="34" charset="0"/>
              </a:rPr>
              <a:t> them </a:t>
            </a:r>
            <a:r>
              <a:rPr lang="en-US" dirty="0" err="1">
                <a:latin typeface="Tahoma" panose="020B0604030504040204" pitchFamily="34" charset="0"/>
                <a:ea typeface="Tahoma" panose="020B0604030504040204" pitchFamily="34" charset="0"/>
                <a:cs typeface="Tahoma" panose="020B0604030504040204" pitchFamily="34" charset="0"/>
              </a:rPr>
              <a:t>vé</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thành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công</a:t>
            </a:r>
            <a:r>
              <a:rPr lang="en-US"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(4): Khi </a:t>
            </a:r>
            <a:r>
              <a:rPr lang="en-US" dirty="0" err="1">
                <a:latin typeface="Tahoma" panose="020B0604030504040204" pitchFamily="34" charset="0"/>
                <a:ea typeface="Tahoma" panose="020B0604030504040204" pitchFamily="34" charset="0"/>
                <a:cs typeface="Tahoma" panose="020B0604030504040204" pitchFamily="34" charset="0"/>
              </a:rPr>
              <a:t>nhấn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nút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Hủy</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Ứng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sẽ</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xóa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thông</a:t>
            </a:r>
            <a:r>
              <a:rPr lang="en-US" dirty="0">
                <a:latin typeface="Tahoma" panose="020B0604030504040204" pitchFamily="34" charset="0"/>
                <a:ea typeface="Tahoma" panose="020B0604030504040204" pitchFamily="34" charset="0"/>
                <a:cs typeface="Tahoma" panose="020B0604030504040204" pitchFamily="34" charset="0"/>
              </a:rPr>
              <a:t> tin </a:t>
            </a:r>
            <a:r>
              <a:rPr lang="en-US" dirty="0" err="1">
                <a:latin typeface="Tahoma" panose="020B0604030504040204" pitchFamily="34" charset="0"/>
                <a:ea typeface="Tahoma" panose="020B0604030504040204" pitchFamily="34" charset="0"/>
                <a:cs typeface="Tahoma" panose="020B0604030504040204" pitchFamily="34" charset="0"/>
              </a:rPr>
              <a:t>xe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vừa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vào</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b="1" dirty="0">
              <a:latin typeface="Tahoma" panose="020B0604030504040204" pitchFamily="34" charset="0"/>
              <a:ea typeface="Tahoma" panose="020B0604030504040204" pitchFamily="34" charset="0"/>
              <a:cs typeface="Tahoma" panose="020B0604030504040204" pitchFamily="34" charset="0"/>
            </a:endParaRPr>
          </a:p>
          <a:p>
            <a:endParaRPr lang="en-US" b="1"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 name="Left Brace 10">
            <a:extLst>
              <a:ext uri="{FF2B5EF4-FFF2-40B4-BE49-F238E27FC236}">
                <a16:creationId xmlns:a16="http://schemas.microsoft.com/office/drawing/2014/main" id="{4EB8D7E5-B98B-4B10-A119-68E6BE3186B7}"/>
              </a:ext>
            </a:extLst>
          </p:cNvPr>
          <p:cNvSpPr/>
          <p:nvPr/>
        </p:nvSpPr>
        <p:spPr>
          <a:xfrm>
            <a:off x="6881920" y="2726263"/>
            <a:ext cx="354564" cy="15144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EE69971-1712-4D89-8978-D5C18F36F455}"/>
              </a:ext>
            </a:extLst>
          </p:cNvPr>
          <p:cNvSpPr/>
          <p:nvPr/>
        </p:nvSpPr>
        <p:spPr>
          <a:xfrm>
            <a:off x="9388333" y="2757365"/>
            <a:ext cx="354564" cy="15144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60498C20-44AA-434F-9235-8AB4AB65A997}"/>
              </a:ext>
            </a:extLst>
          </p:cNvPr>
          <p:cNvSpPr/>
          <p:nvPr/>
        </p:nvSpPr>
        <p:spPr>
          <a:xfrm>
            <a:off x="10431463" y="6155844"/>
            <a:ext cx="317242" cy="345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Flowchart: Connector 16">
            <a:extLst>
              <a:ext uri="{FF2B5EF4-FFF2-40B4-BE49-F238E27FC236}">
                <a16:creationId xmlns:a16="http://schemas.microsoft.com/office/drawing/2014/main" id="{3A50A201-5681-4042-80DA-CC19058C948C}"/>
              </a:ext>
            </a:extLst>
          </p:cNvPr>
          <p:cNvSpPr/>
          <p:nvPr/>
        </p:nvSpPr>
        <p:spPr>
          <a:xfrm>
            <a:off x="8315825" y="6127852"/>
            <a:ext cx="317242" cy="345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Flowchart: Connector 17">
            <a:extLst>
              <a:ext uri="{FF2B5EF4-FFF2-40B4-BE49-F238E27FC236}">
                <a16:creationId xmlns:a16="http://schemas.microsoft.com/office/drawing/2014/main" id="{7631A9A8-6C35-4529-892B-5B06314E656C}"/>
              </a:ext>
            </a:extLst>
          </p:cNvPr>
          <p:cNvSpPr/>
          <p:nvPr/>
        </p:nvSpPr>
        <p:spPr>
          <a:xfrm>
            <a:off x="9015703" y="3342031"/>
            <a:ext cx="317242" cy="345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Flowchart: Connector 18">
            <a:extLst>
              <a:ext uri="{FF2B5EF4-FFF2-40B4-BE49-F238E27FC236}">
                <a16:creationId xmlns:a16="http://schemas.microsoft.com/office/drawing/2014/main" id="{06F3B710-7030-4CB0-A419-A7DDC84A027C}"/>
              </a:ext>
            </a:extLst>
          </p:cNvPr>
          <p:cNvSpPr/>
          <p:nvPr/>
        </p:nvSpPr>
        <p:spPr>
          <a:xfrm>
            <a:off x="6531930" y="3342031"/>
            <a:ext cx="317242" cy="345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171713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5EE1-67D2-4DD2-AD66-C26849B536DC}"/>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sp>
        <p:nvSpPr>
          <p:cNvPr id="7" name="TextBox 6">
            <a:extLst>
              <a:ext uri="{FF2B5EF4-FFF2-40B4-BE49-F238E27FC236}">
                <a16:creationId xmlns:a16="http://schemas.microsoft.com/office/drawing/2014/main" id="{2F0A490B-D6F5-4CB5-A2A6-582C99680BC8}"/>
              </a:ext>
            </a:extLst>
          </p:cNvPr>
          <p:cNvSpPr txBox="1"/>
          <p:nvPr/>
        </p:nvSpPr>
        <p:spPr>
          <a:xfrm>
            <a:off x="277175" y="2418276"/>
            <a:ext cx="5041273" cy="4401205"/>
          </a:xfrm>
          <a:prstGeom prst="rect">
            <a:avLst/>
          </a:prstGeom>
          <a:noFill/>
        </p:spPr>
        <p:txBody>
          <a:bodyPr wrap="square" rtlCol="0">
            <a:spAutoFit/>
          </a:bodyPr>
          <a:lstStyle/>
          <a:p>
            <a:pPr algn="ctr"/>
            <a:r>
              <a:rPr lang="en-US" sz="2000" b="1" dirty="0" err="1">
                <a:latin typeface="Tahoma" panose="020B0604030504040204" pitchFamily="34" charset="0"/>
                <a:ea typeface="Tahoma" panose="020B0604030504040204" pitchFamily="34" charset="0"/>
                <a:cs typeface="Tahoma" panose="020B0604030504040204" pitchFamily="34" charset="0"/>
              </a:rPr>
              <a:t>Màn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hình</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giao</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diện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của</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ứng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dụng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sau</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khi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nhấn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nút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Xác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nhận</a:t>
            </a:r>
            <a:r>
              <a:rPr lang="en-US" sz="2000" b="1" dirty="0">
                <a:latin typeface="Tahoma" panose="020B0604030504040204" pitchFamily="34" charset="0"/>
                <a:ea typeface="Tahoma" panose="020B0604030504040204" pitchFamily="34" charset="0"/>
                <a:cs typeface="Tahoma" panose="020B0604030504040204" pitchFamily="34" charset="0"/>
              </a:rPr>
              <a:t>.</a:t>
            </a:r>
          </a:p>
          <a:p>
            <a:endParaRPr lang="en-US" sz="2000" b="1" dirty="0">
              <a:latin typeface="Tahoma" panose="020B0604030504040204" pitchFamily="34" charset="0"/>
              <a:ea typeface="Tahoma" panose="020B0604030504040204" pitchFamily="34" charset="0"/>
              <a:cs typeface="Tahoma" panose="020B0604030504040204" pitchFamily="34" charset="0"/>
            </a:endParaRPr>
          </a:p>
          <a:p>
            <a:endParaRPr lang="en-US" sz="20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(1):  Sau </a:t>
            </a:r>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nút</a:t>
            </a:r>
            <a:r>
              <a:rPr lang="en-US" sz="2000" dirty="0">
                <a:latin typeface="Tahoma" panose="020B0604030504040204" pitchFamily="34" charset="0"/>
                <a:ea typeface="Tahoma" panose="020B0604030504040204" pitchFamily="34" charset="0"/>
                <a:cs typeface="Tahoma" panose="020B0604030504040204" pitchFamily="34" charset="0"/>
              </a:rPr>
              <a:t> OK. </a:t>
            </a:r>
            <a:r>
              <a:rPr lang="en-US" sz="2000" dirty="0" err="1">
                <a:latin typeface="Tahoma" panose="020B0604030504040204" pitchFamily="34" charset="0"/>
                <a:ea typeface="Tahoma" panose="020B0604030504040204" pitchFamily="34" charset="0"/>
                <a:cs typeface="Tahoma" panose="020B0604030504040204" pitchFamily="34" charset="0"/>
              </a:rPr>
              <a:t>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lưu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tin </a:t>
            </a:r>
            <a:r>
              <a:rPr lang="en-US" sz="2000" dirty="0" err="1">
                <a:latin typeface="Tahoma" panose="020B0604030504040204" pitchFamily="34" charset="0"/>
                <a:ea typeface="Tahoma" panose="020B0604030504040204" pitchFamily="34" charset="0"/>
                <a:cs typeface="Tahoma" panose="020B0604030504040204" pitchFamily="34" charset="0"/>
              </a:rPr>
              <a:t>xe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hệ</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thống</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(2): </a:t>
            </a:r>
            <a:r>
              <a:rPr lang="en-US" sz="2000" dirty="0" err="1">
                <a:latin typeface="Tahoma" panose="020B0604030504040204" pitchFamily="34" charset="0"/>
                <a:ea typeface="Tahoma" panose="020B0604030504040204" pitchFamily="34" charset="0"/>
                <a:cs typeface="Tahoma" panose="020B0604030504040204" pitchFamily="34" charset="0"/>
              </a:rPr>
              <a:t>Nếu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dung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nút</a:t>
            </a:r>
            <a:r>
              <a:rPr lang="en-US" sz="2000" dirty="0">
                <a:latin typeface="Tahoma" panose="020B0604030504040204" pitchFamily="34" charset="0"/>
                <a:ea typeface="Tahoma" panose="020B0604030504040204" pitchFamily="34" charset="0"/>
                <a:cs typeface="Tahoma" panose="020B0604030504040204" pitchFamily="34" charset="0"/>
              </a:rPr>
              <a:t> X. </a:t>
            </a:r>
            <a:r>
              <a:rPr lang="en-US" sz="2000" dirty="0" err="1">
                <a:latin typeface="Tahoma" panose="020B0604030504040204" pitchFamily="34" charset="0"/>
                <a:ea typeface="Tahoma" panose="020B0604030504040204" pitchFamily="34" charset="0"/>
                <a:cs typeface="Tahoma" panose="020B0604030504040204" pitchFamily="34" charset="0"/>
              </a:rPr>
              <a:t>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tắt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hộp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thoại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báo</a:t>
            </a:r>
            <a:r>
              <a:rPr lang="en-US" sz="2000" dirty="0">
                <a:latin typeface="Tahoma" panose="020B0604030504040204" pitchFamily="34" charset="0"/>
                <a:ea typeface="Tahoma" panose="020B0604030504040204" pitchFamily="34" charset="0"/>
                <a:cs typeface="Tahoma" panose="020B0604030504040204" pitchFamily="34" charset="0"/>
              </a:rPr>
              <a:t>.  </a:t>
            </a:r>
          </a:p>
          <a:p>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8" name="Content Placeholder 7">
            <a:extLst>
              <a:ext uri="{FF2B5EF4-FFF2-40B4-BE49-F238E27FC236}">
                <a16:creationId xmlns:a16="http://schemas.microsoft.com/office/drawing/2014/main" id="{3A1FA996-2219-4F31-8FED-C43C0D15233F}"/>
              </a:ext>
            </a:extLst>
          </p:cNvPr>
          <p:cNvPicPr>
            <a:picLocks noGrp="1" noChangeAspect="1"/>
          </p:cNvPicPr>
          <p:nvPr>
            <p:ph idx="1"/>
          </p:nvPr>
        </p:nvPicPr>
        <p:blipFill>
          <a:blip r:embed="rId2"/>
          <a:stretch>
            <a:fillRect/>
          </a:stretch>
        </p:blipFill>
        <p:spPr>
          <a:xfrm>
            <a:off x="6251509" y="1890876"/>
            <a:ext cx="5598001" cy="4928605"/>
          </a:xfrm>
        </p:spPr>
      </p:pic>
      <p:sp>
        <p:nvSpPr>
          <p:cNvPr id="9" name="Flowchart: Connector 8">
            <a:extLst>
              <a:ext uri="{FF2B5EF4-FFF2-40B4-BE49-F238E27FC236}">
                <a16:creationId xmlns:a16="http://schemas.microsoft.com/office/drawing/2014/main" id="{B7C618DD-CDD7-4D1A-A1EB-637313E8C915}"/>
              </a:ext>
            </a:extLst>
          </p:cNvPr>
          <p:cNvSpPr/>
          <p:nvPr/>
        </p:nvSpPr>
        <p:spPr>
          <a:xfrm>
            <a:off x="7791060" y="4663263"/>
            <a:ext cx="286142" cy="309953"/>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1</a:t>
            </a:r>
          </a:p>
        </p:txBody>
      </p:sp>
      <p:sp>
        <p:nvSpPr>
          <p:cNvPr id="10" name="Flowchart: Connector 9">
            <a:extLst>
              <a:ext uri="{FF2B5EF4-FFF2-40B4-BE49-F238E27FC236}">
                <a16:creationId xmlns:a16="http://schemas.microsoft.com/office/drawing/2014/main" id="{1C4A2D44-78A3-476D-941E-017352BE6FF4}"/>
              </a:ext>
            </a:extLst>
          </p:cNvPr>
          <p:cNvSpPr/>
          <p:nvPr/>
        </p:nvSpPr>
        <p:spPr>
          <a:xfrm>
            <a:off x="8870301" y="3890247"/>
            <a:ext cx="301692" cy="345850"/>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68523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5EE1-67D2-4DD2-AD66-C26849B536DC}"/>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pic>
        <p:nvPicPr>
          <p:cNvPr id="5" name="Content Placeholder 4">
            <a:extLst>
              <a:ext uri="{FF2B5EF4-FFF2-40B4-BE49-F238E27FC236}">
                <a16:creationId xmlns:a16="http://schemas.microsoft.com/office/drawing/2014/main" id="{91A1BEDE-9937-4A0D-A363-ED956B5E9CC2}"/>
              </a:ext>
            </a:extLst>
          </p:cNvPr>
          <p:cNvPicPr>
            <a:picLocks noGrp="1" noChangeAspect="1"/>
          </p:cNvPicPr>
          <p:nvPr>
            <p:ph idx="1"/>
          </p:nvPr>
        </p:nvPicPr>
        <p:blipFill>
          <a:blip r:embed="rId2"/>
          <a:stretch>
            <a:fillRect/>
          </a:stretch>
        </p:blipFill>
        <p:spPr>
          <a:xfrm>
            <a:off x="3228392" y="1890876"/>
            <a:ext cx="8686800" cy="4823830"/>
          </a:xfrm>
        </p:spPr>
      </p:pic>
      <p:sp>
        <p:nvSpPr>
          <p:cNvPr id="7" name="TextBox 6">
            <a:extLst>
              <a:ext uri="{FF2B5EF4-FFF2-40B4-BE49-F238E27FC236}">
                <a16:creationId xmlns:a16="http://schemas.microsoft.com/office/drawing/2014/main" id="{2F0A490B-D6F5-4CB5-A2A6-582C99680BC8}"/>
              </a:ext>
            </a:extLst>
          </p:cNvPr>
          <p:cNvSpPr txBox="1"/>
          <p:nvPr/>
        </p:nvSpPr>
        <p:spPr>
          <a:xfrm>
            <a:off x="342489" y="3433665"/>
            <a:ext cx="2801928" cy="2862322"/>
          </a:xfrm>
          <a:prstGeom prst="rect">
            <a:avLst/>
          </a:prstGeom>
          <a:noFill/>
        </p:spPr>
        <p:txBody>
          <a:bodyPr wrap="square" rtlCol="0">
            <a:spAutoFit/>
          </a:bodyPr>
          <a:lstStyle/>
          <a:p>
            <a:pPr algn="ctr"/>
            <a:r>
              <a:rPr lang="en-US" sz="2000" b="1" dirty="0" err="1">
                <a:latin typeface="Tahoma" panose="020B0604030504040204" pitchFamily="34" charset="0"/>
                <a:ea typeface="Tahoma" panose="020B0604030504040204" pitchFamily="34" charset="0"/>
                <a:cs typeface="Tahoma" panose="020B0604030504040204" pitchFamily="34" charset="0"/>
              </a:rPr>
              <a:t>Màn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hình</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giao</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diện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của</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ứng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dụng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sau</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khi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xác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nhận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thành</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công</a:t>
            </a: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5141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5EE1-67D2-4DD2-AD66-C26849B536DC}"/>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GIAO DIỆN ĐỒ ÁN</a:t>
            </a:r>
            <a:endParaRPr lang="en-US" dirty="0"/>
          </a:p>
        </p:txBody>
      </p:sp>
      <p:sp>
        <p:nvSpPr>
          <p:cNvPr id="7" name="TextBox 6">
            <a:extLst>
              <a:ext uri="{FF2B5EF4-FFF2-40B4-BE49-F238E27FC236}">
                <a16:creationId xmlns:a16="http://schemas.microsoft.com/office/drawing/2014/main" id="{2F0A490B-D6F5-4CB5-A2A6-582C99680BC8}"/>
              </a:ext>
            </a:extLst>
          </p:cNvPr>
          <p:cNvSpPr txBox="1"/>
          <p:nvPr/>
        </p:nvSpPr>
        <p:spPr>
          <a:xfrm>
            <a:off x="706383" y="3601299"/>
            <a:ext cx="2801928" cy="2554545"/>
          </a:xfrm>
          <a:prstGeom prst="rect">
            <a:avLst/>
          </a:prstGeom>
          <a:noFill/>
        </p:spPr>
        <p:txBody>
          <a:bodyPr wrap="square" rtlCol="0">
            <a:spAutoFit/>
          </a:bodyPr>
          <a:lstStyle/>
          <a:p>
            <a:pPr algn="ctr"/>
            <a:r>
              <a:rPr lang="en-US" sz="2000" b="1" dirty="0" err="1">
                <a:latin typeface="Tahoma" panose="020B0604030504040204" pitchFamily="34" charset="0"/>
                <a:ea typeface="Tahoma" panose="020B0604030504040204" pitchFamily="34" charset="0"/>
                <a:cs typeface="Tahoma" panose="020B0604030504040204" pitchFamily="34" charset="0"/>
              </a:rPr>
              <a:t>Màn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hình</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giao</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diện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của</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ứng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dụng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sau</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khi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xe</a:t>
            </a:r>
            <a:r>
              <a:rPr lang="en-US" sz="2000" b="1" dirty="0">
                <a:latin typeface="Tahoma" panose="020B0604030504040204" pitchFamily="34" charset="0"/>
                <a:ea typeface="Tahoma" panose="020B0604030504040204" pitchFamily="34" charset="0"/>
                <a:cs typeface="Tahoma" panose="020B0604030504040204" pitchFamily="34" charset="0"/>
              </a:rPr>
              <a:t> ra</a:t>
            </a: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b="1" dirty="0">
              <a:latin typeface="Tahoma" panose="020B0604030504040204" pitchFamily="34" charset="0"/>
              <a:ea typeface="Tahoma" panose="020B0604030504040204" pitchFamily="34" charset="0"/>
              <a:cs typeface="Tahoma" panose="020B0604030504040204" pitchFamily="34" charset="0"/>
            </a:endParaRPr>
          </a:p>
          <a:p>
            <a:pPr algn="ct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1A28B5F5-EF35-42FB-BCE4-2E6782966F90}"/>
              </a:ext>
            </a:extLst>
          </p:cNvPr>
          <p:cNvPicPr>
            <a:picLocks noChangeAspect="1"/>
          </p:cNvPicPr>
          <p:nvPr/>
        </p:nvPicPr>
        <p:blipFill>
          <a:blip r:embed="rId2"/>
          <a:stretch>
            <a:fillRect/>
          </a:stretch>
        </p:blipFill>
        <p:spPr>
          <a:xfrm>
            <a:off x="3806891" y="1856283"/>
            <a:ext cx="8042988" cy="4912424"/>
          </a:xfrm>
          <a:prstGeom prst="rect">
            <a:avLst/>
          </a:prstGeom>
        </p:spPr>
      </p:pic>
    </p:spTree>
    <p:extLst>
      <p:ext uri="{BB962C8B-B14F-4D97-AF65-F5344CB8AC3E}">
        <p14:creationId xmlns:p14="http://schemas.microsoft.com/office/powerpoint/2010/main" val="141473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D0B-6724-4EB8-9C06-5CAC086CA16B}"/>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KẾT QUẢ ĐẠT ĐƯỢC</a:t>
            </a:r>
          </a:p>
        </p:txBody>
      </p:sp>
      <p:sp>
        <p:nvSpPr>
          <p:cNvPr id="5" name="TextBox 4">
            <a:extLst>
              <a:ext uri="{FF2B5EF4-FFF2-40B4-BE49-F238E27FC236}">
                <a16:creationId xmlns:a16="http://schemas.microsoft.com/office/drawing/2014/main" id="{622903D5-743B-40A8-BD6F-D7912376A13A}"/>
              </a:ext>
            </a:extLst>
          </p:cNvPr>
          <p:cNvSpPr txBox="1"/>
          <p:nvPr/>
        </p:nvSpPr>
        <p:spPr>
          <a:xfrm>
            <a:off x="426876" y="2625603"/>
            <a:ext cx="6097554" cy="3477875"/>
          </a:xfrm>
          <a:prstGeom prst="rect">
            <a:avLst/>
          </a:prstGeom>
          <a:noFill/>
        </p:spPr>
        <p:txBody>
          <a:bodyPr wrap="square">
            <a:spAutoFit/>
          </a:bodyPr>
          <a:lstStyle/>
          <a:p>
            <a:pPr eaLnBrk="1" hangingPunct="1"/>
            <a:r>
              <a:rPr lang="en-US" sz="2000" b="1" dirty="0" err="1">
                <a:latin typeface="Tahoma" panose="020B0604030504040204" pitchFamily="34" charset="0"/>
                <a:ea typeface="Tahoma" panose="020B0604030504040204" pitchFamily="34" charset="0"/>
                <a:cs typeface="Tahoma" panose="020B0604030504040204" pitchFamily="34" charset="0"/>
              </a:rPr>
              <a:t>Các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công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nghệ</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đã</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tìm</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hiểu</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được</a:t>
            </a:r>
            <a:r>
              <a:rPr lang="en-US" sz="2000" b="1" dirty="0">
                <a:latin typeface="Tahoma" panose="020B0604030504040204" pitchFamily="34" charset="0"/>
                <a:ea typeface="Tahoma" panose="020B0604030504040204" pitchFamily="34" charset="0"/>
                <a:cs typeface="Tahoma" panose="020B0604030504040204" pitchFamily="34" charset="0"/>
              </a:rPr>
              <a:t>:</a:t>
            </a: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nghệ</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kern="0" dirty="0">
                <a:latin typeface="Tahoma" panose="020B0604030504040204" pitchFamily="34" charset="0"/>
                <a:ea typeface="Tahoma" panose="020B0604030504040204" pitchFamily="34" charset="0"/>
                <a:cs typeface="Tahoma" panose="020B0604030504040204" pitchFamily="34" charset="0"/>
              </a:rPr>
              <a:t>RFID READER 13.56 MHz</a:t>
            </a:r>
          </a:p>
          <a:p>
            <a:pPr lvl="1" eaLnBrk="1" hangingPunct="1"/>
            <a:r>
              <a:rPr lang="en-US" sz="2000" kern="0" dirty="0" err="1">
                <a:latin typeface="Tahoma" panose="020B0604030504040204" pitchFamily="34" charset="0"/>
                <a:ea typeface="Tahoma" panose="020B0604030504040204" pitchFamily="34" charset="0"/>
                <a:cs typeface="Tahoma" panose="020B0604030504040204" pitchFamily="34" charset="0"/>
              </a:rPr>
              <a:t>M</a:t>
            </a:r>
            <a:r>
              <a:rPr lang="en-US" sz="2000" dirty="0" err="1">
                <a:latin typeface="Tahoma" panose="020B0604030504040204" pitchFamily="34" charset="0"/>
                <a:ea typeface="Tahoma" panose="020B0604030504040204" pitchFamily="34" charset="0"/>
                <a:cs typeface="Tahoma" panose="020B0604030504040204" pitchFamily="34" charset="0"/>
              </a:rPr>
              <a:t>ô</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3 </a:t>
            </a:r>
            <a:r>
              <a:rPr lang="en-US" sz="2000" dirty="0" err="1">
                <a:latin typeface="Tahoma" panose="020B0604030504040204" pitchFamily="34" charset="0"/>
                <a:ea typeface="Tahoma" panose="020B0604030504040204" pitchFamily="34" charset="0"/>
                <a:cs typeface="Tahoma" panose="020B0604030504040204" pitchFamily="34" charset="0"/>
              </a:rPr>
              <a:t>lớp</a:t>
            </a:r>
            <a:endParaRPr lang="en-US" sz="2000" dirty="0">
              <a:latin typeface="Tahoma" panose="020B0604030504040204" pitchFamily="34" charset="0"/>
              <a:ea typeface="Tahoma" panose="020B0604030504040204" pitchFamily="34" charset="0"/>
              <a:cs typeface="Tahoma" panose="020B0604030504040204" pitchFamily="34" charset="0"/>
            </a:endParaRPr>
          </a:p>
          <a:p>
            <a:pPr lvl="1" eaLnBrk="1" hangingPunct="1"/>
            <a:r>
              <a:rPr lang="en-US" sz="2000" kern="0" dirty="0" err="1">
                <a:latin typeface="Tahoma" panose="020B0604030504040204" pitchFamily="34" charset="0"/>
                <a:ea typeface="Tahoma" panose="020B0604030504040204" pitchFamily="34" charset="0"/>
                <a:cs typeface="Tahoma" panose="020B0604030504040204" pitchFamily="34" charset="0"/>
              </a:rPr>
              <a:t>Lập</a:t>
            </a:r>
            <a:r>
              <a:rPr lang="en-US" sz="2000" kern="0" dirty="0">
                <a:latin typeface="Tahoma" panose="020B0604030504040204" pitchFamily="34" charset="0"/>
                <a:ea typeface="Tahoma" panose="020B0604030504040204" pitchFamily="34" charset="0"/>
                <a:cs typeface="Tahoma" panose="020B0604030504040204" pitchFamily="34" charset="0"/>
              </a:rPr>
              <a:t> </a:t>
            </a:r>
            <a:r>
              <a:rPr lang="en-US" sz="2000" kern="0" dirty="0" err="1">
                <a:latin typeface="Tahoma" panose="020B0604030504040204" pitchFamily="34" charset="0"/>
                <a:ea typeface="Tahoma" panose="020B0604030504040204" pitchFamily="34" charset="0"/>
                <a:cs typeface="Tahoma" panose="020B0604030504040204" pitchFamily="34" charset="0"/>
              </a:rPr>
              <a:t>trình</a:t>
            </a:r>
            <a:r>
              <a:rPr lang="en-US" sz="2000" kern="0" dirty="0">
                <a:latin typeface="Tahoma" panose="020B0604030504040204" pitchFamily="34" charset="0"/>
                <a:ea typeface="Tahoma" panose="020B0604030504040204" pitchFamily="34" charset="0"/>
                <a:cs typeface="Tahoma" panose="020B0604030504040204" pitchFamily="34" charset="0"/>
              </a:rPr>
              <a:t> thread </a:t>
            </a:r>
            <a:r>
              <a:rPr lang="en-US" sz="2000" kern="0" dirty="0" err="1">
                <a:latin typeface="Tahoma" panose="020B0604030504040204" pitchFamily="34" charset="0"/>
                <a:ea typeface="Tahoma" panose="020B0604030504040204" pitchFamily="34" charset="0"/>
                <a:cs typeface="Tahoma" panose="020B0604030504040204" pitchFamily="34" charset="0"/>
              </a:rPr>
              <a:t>với</a:t>
            </a:r>
            <a:r>
              <a:rPr lang="en-US" sz="2000" kern="0" dirty="0">
                <a:latin typeface="Tahoma" panose="020B0604030504040204" pitchFamily="34" charset="0"/>
                <a:ea typeface="Tahoma" panose="020B0604030504040204" pitchFamily="34" charset="0"/>
                <a:cs typeface="Tahoma" panose="020B0604030504040204" pitchFamily="34" charset="0"/>
              </a:rPr>
              <a:t> </a:t>
            </a:r>
            <a:r>
              <a:rPr lang="en-US" sz="2000" kern="0" dirty="0" err="1">
                <a:latin typeface="Tahoma" panose="020B0604030504040204" pitchFamily="34" charset="0"/>
                <a:ea typeface="Tahoma" panose="020B0604030504040204" pitchFamily="34" charset="0"/>
                <a:cs typeface="Tahoma" panose="020B0604030504040204" pitchFamily="34" charset="0"/>
              </a:rPr>
              <a:t>backgroundworker</a:t>
            </a:r>
            <a:endParaRPr lang="en-US" sz="2000" kern="0" dirty="0">
              <a:latin typeface="Tahoma" panose="020B0604030504040204" pitchFamily="34" charset="0"/>
              <a:ea typeface="Tahoma" panose="020B0604030504040204" pitchFamily="34" charset="0"/>
              <a:cs typeface="Tahoma" panose="020B0604030504040204" pitchFamily="34" charset="0"/>
            </a:endParaRPr>
          </a:p>
          <a:p>
            <a:pPr eaLnBrk="1" hangingPunct="1"/>
            <a:r>
              <a:rPr lang="en-US" sz="2000" b="1" dirty="0" err="1">
                <a:latin typeface="Tahoma" panose="020B0604030504040204" pitchFamily="34" charset="0"/>
                <a:ea typeface="Tahoma" panose="020B0604030504040204" pitchFamily="34" charset="0"/>
                <a:cs typeface="Tahoma" panose="020B0604030504040204" pitchFamily="34" charset="0"/>
              </a:rPr>
              <a:t>Các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chức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năng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mà</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nhóm</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đã</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làm</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được</a:t>
            </a:r>
            <a:r>
              <a:rPr lang="en-US" sz="2000" b="1" dirty="0">
                <a:latin typeface="Tahoma" panose="020B0604030504040204" pitchFamily="34" charset="0"/>
                <a:ea typeface="Tahoma" panose="020B0604030504040204" pitchFamily="34" charset="0"/>
                <a:cs typeface="Tahoma" panose="020B0604030504040204" pitchFamily="34" charset="0"/>
              </a:rPr>
              <a:t>:</a:t>
            </a: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nhập</a:t>
            </a:r>
            <a:endParaRPr lang="en-US" sz="2000" dirty="0">
              <a:latin typeface="Tahoma" panose="020B0604030504040204" pitchFamily="34" charset="0"/>
              <a:ea typeface="Tahoma" panose="020B0604030504040204" pitchFamily="34" charset="0"/>
              <a:cs typeface="Tahoma" panose="020B0604030504040204" pitchFamily="34" charset="0"/>
            </a:endParaRP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thêm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vé</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tiền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vãng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lai</a:t>
            </a:r>
            <a:endParaRPr lang="en-US" sz="2000" dirty="0">
              <a:latin typeface="Tahoma" panose="020B0604030504040204" pitchFamily="34" charset="0"/>
              <a:ea typeface="Tahoma" panose="020B0604030504040204" pitchFamily="34" charset="0"/>
              <a:cs typeface="Tahoma" panose="020B0604030504040204" pitchFamily="34" charset="0"/>
            </a:endParaRP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quản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vé</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tháng</a:t>
            </a:r>
            <a:r>
              <a:rPr lang="en-US" sz="2000" dirty="0">
                <a:latin typeface="Tahoma" panose="020B0604030504040204" pitchFamily="34" charset="0"/>
                <a:ea typeface="Tahoma" panose="020B0604030504040204" pitchFamily="34" charset="0"/>
                <a:cs typeface="Tahoma" panose="020B0604030504040204" pitchFamily="34" charset="0"/>
              </a:rPr>
              <a:t> </a:t>
            </a: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quản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viên</a:t>
            </a:r>
            <a:endParaRPr lang="en-US" sz="2000" dirty="0">
              <a:latin typeface="Tahoma" panose="020B0604030504040204" pitchFamily="34" charset="0"/>
              <a:ea typeface="Tahoma" panose="020B0604030504040204" pitchFamily="34" charset="0"/>
              <a:cs typeface="Tahoma" panose="020B0604030504040204" pitchFamily="34" charset="0"/>
            </a:endParaRPr>
          </a:p>
          <a:p>
            <a:pPr lvl="1" eaLnBrk="1" hangingPunct="1"/>
            <a:r>
              <a:rPr lang="en-US" sz="2000" dirty="0" err="1">
                <a:latin typeface="Tahoma" panose="020B0604030504040204" pitchFamily="34" charset="0"/>
                <a:ea typeface="Tahoma" panose="020B0604030504040204" pitchFamily="34" charset="0"/>
                <a:cs typeface="Tahoma" panose="020B0604030504040204" pitchFamily="34" charset="0"/>
              </a:rPr>
              <a:t>Chức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kê</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doanh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9971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ank You (Referral) Greeting Cards">
            <a:extLst>
              <a:ext uri="{FF2B5EF4-FFF2-40B4-BE49-F238E27FC236}">
                <a16:creationId xmlns:a16="http://schemas.microsoft.com/office/drawing/2014/main" id="{A21DD38F-3604-4EDD-B443-845684E1D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342" y="710321"/>
            <a:ext cx="10596465" cy="543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0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61F8-7697-4D20-98D4-0D65E8331038}"/>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NỘI DUNG</a:t>
            </a:r>
          </a:p>
        </p:txBody>
      </p:sp>
      <p:sp>
        <p:nvSpPr>
          <p:cNvPr id="3" name="Content Placeholder 2">
            <a:extLst>
              <a:ext uri="{FF2B5EF4-FFF2-40B4-BE49-F238E27FC236}">
                <a16:creationId xmlns:a16="http://schemas.microsoft.com/office/drawing/2014/main" id="{4D105D60-CDCE-47A6-A45A-BA95A676A303}"/>
              </a:ext>
            </a:extLst>
          </p:cNvPr>
          <p:cNvSpPr>
            <a:spLocks noGrp="1"/>
          </p:cNvSpPr>
          <p:nvPr>
            <p:ph idx="1"/>
          </p:nvPr>
        </p:nvSpPr>
        <p:spPr/>
        <p:txBody>
          <a:bodyPr>
            <a:normAutofit/>
          </a:bodyPr>
          <a:lstStyle/>
          <a:p>
            <a:pPr marL="514350" indent="-514350" eaLnBrk="1" hangingPunct="1">
              <a:buFont typeface="+mj-lt"/>
              <a:buAutoNum type="arabicParenR"/>
            </a:pPr>
            <a:r>
              <a:rPr lang="en-US" sz="2800" dirty="0" err="1"/>
              <a:t>Giới</a:t>
            </a:r>
            <a:r>
              <a:rPr lang="en-US" sz="2800" dirty="0"/>
              <a:t> </a:t>
            </a:r>
            <a:r>
              <a:rPr lang="en-US" sz="2800" dirty="0" err="1"/>
              <a:t>thiệu</a:t>
            </a:r>
            <a:r>
              <a:rPr lang="en-US" sz="2800" dirty="0"/>
              <a:t> </a:t>
            </a:r>
            <a:r>
              <a:rPr lang="en-US" sz="2800" dirty="0" err="1"/>
              <a:t>về</a:t>
            </a:r>
            <a:r>
              <a:rPr lang="en-US" sz="2800" dirty="0"/>
              <a:t> </a:t>
            </a:r>
            <a:r>
              <a:rPr lang="en-US" sz="2800" dirty="0" err="1"/>
              <a:t>bãi</a:t>
            </a:r>
            <a:r>
              <a:rPr lang="en-US" sz="2800" dirty="0"/>
              <a:t> </a:t>
            </a:r>
            <a:r>
              <a:rPr lang="en-US" sz="2800" dirty="0" err="1"/>
              <a:t>gửi</a:t>
            </a:r>
            <a:r>
              <a:rPr lang="en-US" sz="2800" dirty="0"/>
              <a:t> </a:t>
            </a:r>
            <a:r>
              <a:rPr lang="en-US" sz="2800" dirty="0" err="1"/>
              <a:t>xe</a:t>
            </a:r>
            <a:r>
              <a:rPr lang="en-US" sz="2800" dirty="0"/>
              <a:t> </a:t>
            </a:r>
            <a:r>
              <a:rPr lang="en-US" sz="2800" dirty="0" err="1"/>
              <a:t>thông</a:t>
            </a:r>
            <a:r>
              <a:rPr lang="en-US" sz="2800" dirty="0"/>
              <a:t> </a:t>
            </a:r>
            <a:r>
              <a:rPr lang="en-US" sz="2800" dirty="0" err="1"/>
              <a:t>minh</a:t>
            </a:r>
            <a:endParaRPr lang="en-US" sz="2800" dirty="0"/>
          </a:p>
          <a:p>
            <a:pPr marL="514350" indent="-514350" eaLnBrk="1" hangingPunct="1">
              <a:buFont typeface="+mj-lt"/>
              <a:buAutoNum type="arabicParenR"/>
            </a:pPr>
            <a:r>
              <a:rPr lang="en-US" sz="2800" dirty="0" err="1"/>
              <a:t>Đặc</a:t>
            </a:r>
            <a:r>
              <a:rPr lang="en-US" sz="2800" dirty="0"/>
              <a:t> </a:t>
            </a:r>
            <a:r>
              <a:rPr lang="en-US" sz="2800" dirty="0" err="1"/>
              <a:t>tả</a:t>
            </a:r>
            <a:r>
              <a:rPr lang="en-US" sz="2800" dirty="0"/>
              <a:t> </a:t>
            </a:r>
            <a:r>
              <a:rPr lang="en-US" sz="2800" dirty="0" err="1"/>
              <a:t>yêu</a:t>
            </a:r>
            <a:r>
              <a:rPr lang="en-US" sz="2800" dirty="0"/>
              <a:t> </a:t>
            </a:r>
            <a:r>
              <a:rPr lang="en-US" sz="2800" dirty="0" err="1"/>
              <a:t>cầu</a:t>
            </a:r>
            <a:r>
              <a:rPr lang="en-US" sz="2800" dirty="0"/>
              <a:t> </a:t>
            </a:r>
            <a:r>
              <a:rPr lang="en-US" sz="2800" dirty="0" err="1"/>
              <a:t>đồ</a:t>
            </a:r>
            <a:r>
              <a:rPr lang="en-US" sz="2800" dirty="0"/>
              <a:t> </a:t>
            </a:r>
            <a:r>
              <a:rPr lang="en-US" sz="2800" dirty="0" err="1"/>
              <a:t>án</a:t>
            </a:r>
            <a:endParaRPr lang="en-US" sz="2800" dirty="0"/>
          </a:p>
          <a:p>
            <a:pPr marL="514350" indent="-514350" eaLnBrk="1" hangingPunct="1">
              <a:buFont typeface="+mj-lt"/>
              <a:buAutoNum type="arabicParenR"/>
            </a:pPr>
            <a:r>
              <a:rPr lang="en-US" sz="2800" dirty="0" err="1"/>
              <a:t>Đặc</a:t>
            </a:r>
            <a:r>
              <a:rPr lang="en-US" sz="2800" dirty="0"/>
              <a:t> </a:t>
            </a:r>
            <a:r>
              <a:rPr lang="en-US" sz="2800" dirty="0" err="1"/>
              <a:t>tả</a:t>
            </a:r>
            <a:r>
              <a:rPr lang="en-US" sz="2800" dirty="0"/>
              <a:t> </a:t>
            </a:r>
            <a:r>
              <a:rPr lang="en-US" sz="2800" dirty="0" err="1"/>
              <a:t>giao</a:t>
            </a:r>
            <a:r>
              <a:rPr lang="en-US" sz="2800" dirty="0"/>
              <a:t> </a:t>
            </a:r>
            <a:r>
              <a:rPr lang="en-US" sz="2800" dirty="0" err="1"/>
              <a:t>diện</a:t>
            </a:r>
            <a:r>
              <a:rPr lang="en-US" sz="2800" dirty="0"/>
              <a:t> </a:t>
            </a:r>
            <a:r>
              <a:rPr lang="en-US" sz="2800" dirty="0" err="1"/>
              <a:t>đồ</a:t>
            </a:r>
            <a:r>
              <a:rPr lang="en-US" sz="2800" dirty="0"/>
              <a:t> </a:t>
            </a:r>
            <a:r>
              <a:rPr lang="en-US" sz="2800" dirty="0" err="1"/>
              <a:t>án</a:t>
            </a:r>
            <a:endParaRPr lang="en-US" sz="2800" dirty="0"/>
          </a:p>
          <a:p>
            <a:pPr marL="514350" indent="-514350" eaLnBrk="1" hangingPunct="1">
              <a:buFont typeface="+mj-lt"/>
              <a:buAutoNum type="arabicParenR"/>
            </a:pPr>
            <a:r>
              <a:rPr lang="en-US" sz="2800" dirty="0" err="1"/>
              <a:t>Kết</a:t>
            </a:r>
            <a:r>
              <a:rPr lang="en-US" sz="2800" dirty="0"/>
              <a:t> </a:t>
            </a:r>
            <a:r>
              <a:rPr lang="en-US" sz="2800" dirty="0" err="1"/>
              <a:t>quả</a:t>
            </a:r>
            <a:r>
              <a:rPr lang="en-US" sz="2800" dirty="0"/>
              <a:t> </a:t>
            </a:r>
            <a:r>
              <a:rPr lang="en-US" sz="2800" dirty="0" err="1"/>
              <a:t>đạt</a:t>
            </a:r>
            <a:r>
              <a:rPr lang="en-US" sz="2800" dirty="0"/>
              <a:t> </a:t>
            </a:r>
            <a:r>
              <a:rPr lang="en-US" sz="2800" dirty="0" err="1"/>
              <a:t>được</a:t>
            </a:r>
            <a:endParaRPr lang="en-US" sz="2800" dirty="0"/>
          </a:p>
          <a:p>
            <a:endParaRPr lang="en-US" sz="2800" dirty="0"/>
          </a:p>
        </p:txBody>
      </p:sp>
    </p:spTree>
    <p:extLst>
      <p:ext uri="{BB962C8B-B14F-4D97-AF65-F5344CB8AC3E}">
        <p14:creationId xmlns:p14="http://schemas.microsoft.com/office/powerpoint/2010/main" val="290943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250D-5611-401A-8BAB-3217410B7786}"/>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GIỚI THIỆU </a:t>
            </a:r>
          </a:p>
        </p:txBody>
      </p:sp>
      <p:sp>
        <p:nvSpPr>
          <p:cNvPr id="3" name="Content Placeholder 2">
            <a:extLst>
              <a:ext uri="{FF2B5EF4-FFF2-40B4-BE49-F238E27FC236}">
                <a16:creationId xmlns:a16="http://schemas.microsoft.com/office/drawing/2014/main" id="{29BD5A59-8B3A-4178-B495-9759B152907C}"/>
              </a:ext>
            </a:extLst>
          </p:cNvPr>
          <p:cNvSpPr>
            <a:spLocks noGrp="1"/>
          </p:cNvSpPr>
          <p:nvPr>
            <p:ph idx="1"/>
          </p:nvPr>
        </p:nvSpPr>
        <p:spPr/>
        <p:txBody>
          <a:bodyPr>
            <a:normAutofit/>
          </a:bodyPr>
          <a:lstStyle/>
          <a:p>
            <a:pPr marL="0" indent="0" algn="l">
              <a:buNone/>
            </a:pPr>
            <a:r>
              <a:rPr lang="vi-VN" sz="2000" b="1" i="0" dirty="0">
                <a:solidFill>
                  <a:srgbClr val="333333"/>
                </a:solidFill>
                <a:effectLst/>
                <a:latin typeface="Arial" panose="020B0604020202020204" pitchFamily="34" charset="0"/>
              </a:rPr>
              <a:t>Các hệ thống giữ xe hiện có hoặc các cách giữ xe thủ công có các yếu điểm như: </a:t>
            </a:r>
            <a:endParaRPr lang="en-US" sz="2000" b="1" i="0" dirty="0">
              <a:solidFill>
                <a:srgbClr val="333333"/>
              </a:solidFill>
              <a:effectLst/>
              <a:latin typeface="Arial" panose="020B0604020202020204" pitchFamily="34" charset="0"/>
            </a:endParaRPr>
          </a:p>
          <a:p>
            <a:pPr algn="l">
              <a:buFont typeface="Wingdings" panose="05000000000000000000" pitchFamily="2" charset="2"/>
              <a:buChar char="Ø"/>
            </a:pPr>
            <a:r>
              <a:rPr lang="vi-VN" sz="2000" b="0" i="0" dirty="0">
                <a:solidFill>
                  <a:srgbClr val="333333"/>
                </a:solidFill>
                <a:effectLst/>
                <a:latin typeface="Arial" panose="020B0604020202020204" pitchFamily="34" charset="0"/>
              </a:rPr>
              <a:t>Dễ gây nhầm lẫn căn thẳng cho người trông xe</a:t>
            </a:r>
            <a:r>
              <a:rPr lang="en-US" sz="2000" b="0" i="0" dirty="0">
                <a:solidFill>
                  <a:srgbClr val="333333"/>
                </a:solidFill>
                <a:effectLst/>
                <a:latin typeface="Arial" panose="020B0604020202020204" pitchFamily="34" charset="0"/>
              </a:rPr>
              <a:t>.</a:t>
            </a:r>
            <a:r>
              <a:rPr lang="vi-VN" sz="2000" b="0" i="0" dirty="0">
                <a:solidFill>
                  <a:srgbClr val="333333"/>
                </a:solidFill>
                <a:effectLst/>
                <a:latin typeface="Arial" panose="020B0604020202020204" pitchFamily="34" charset="0"/>
              </a:rPr>
              <a:t> </a:t>
            </a:r>
            <a:endParaRPr lang="en-US" sz="2000" b="0" i="0" dirty="0">
              <a:solidFill>
                <a:srgbClr val="333333"/>
              </a:solidFill>
              <a:effectLst/>
              <a:latin typeface="Arial" panose="020B0604020202020204" pitchFamily="34" charset="0"/>
            </a:endParaRPr>
          </a:p>
          <a:p>
            <a:pPr algn="l">
              <a:buFont typeface="Wingdings" panose="05000000000000000000" pitchFamily="2" charset="2"/>
              <a:buChar char="Ø"/>
            </a:pPr>
            <a:r>
              <a:rPr lang="vi-VN" sz="2000" b="0" i="0" dirty="0">
                <a:solidFill>
                  <a:srgbClr val="333333"/>
                </a:solidFill>
                <a:effectLst/>
                <a:latin typeface="Arial" panose="020B0604020202020204" pitchFamily="34" charset="0"/>
              </a:rPr>
              <a:t>Thiếu tính an t</a:t>
            </a:r>
            <a:r>
              <a:rPr lang="en-US" sz="2000" b="0" i="0" dirty="0" err="1">
                <a:solidFill>
                  <a:srgbClr val="333333"/>
                </a:solidFill>
                <a:effectLst/>
                <a:latin typeface="Arial" panose="020B0604020202020204" pitchFamily="34" charset="0"/>
              </a:rPr>
              <a:t>oàn</a:t>
            </a:r>
            <a:r>
              <a:rPr lang="en-US" sz="2000" b="0" i="0" dirty="0">
                <a:solidFill>
                  <a:srgbClr val="333333"/>
                </a:solidFill>
                <a:effectLst/>
                <a:latin typeface="Arial" panose="020B0604020202020204" pitchFamily="34" charset="0"/>
              </a:rPr>
              <a:t>.</a:t>
            </a:r>
          </a:p>
          <a:p>
            <a:pPr algn="l">
              <a:buFont typeface="Wingdings" panose="05000000000000000000" pitchFamily="2" charset="2"/>
              <a:buChar char="Ø"/>
            </a:pPr>
            <a:r>
              <a:rPr lang="vi-VN" sz="2000" b="0" i="0" dirty="0">
                <a:solidFill>
                  <a:srgbClr val="333333"/>
                </a:solidFill>
                <a:effectLst/>
                <a:latin typeface="Arial" panose="020B0604020202020204" pitchFamily="34" charset="0"/>
              </a:rPr>
              <a:t> Chậm trong thao tác kiểm sóat xe vào/ra</a:t>
            </a:r>
            <a:r>
              <a:rPr lang="en-US" sz="2000" b="0" i="0" dirty="0">
                <a:solidFill>
                  <a:srgbClr val="333333"/>
                </a:solidFill>
                <a:effectLst/>
                <a:latin typeface="Arial" panose="020B0604020202020204" pitchFamily="34" charset="0"/>
              </a:rPr>
              <a:t>.</a:t>
            </a:r>
          </a:p>
          <a:p>
            <a:pPr algn="l">
              <a:buFont typeface="Wingdings" panose="05000000000000000000" pitchFamily="2" charset="2"/>
              <a:buChar char="Ø"/>
            </a:pPr>
            <a:r>
              <a:rPr lang="vi-VN" sz="2000" b="0" i="0" dirty="0">
                <a:solidFill>
                  <a:srgbClr val="333333"/>
                </a:solidFill>
                <a:effectLst/>
                <a:latin typeface="Arial" panose="020B0604020202020204" pitchFamily="34" charset="0"/>
              </a:rPr>
              <a:t> Người gửi xe có thể làm hỏng hoặc mất vé giữ xe do một số yếu tố khách quan.</a:t>
            </a:r>
          </a:p>
        </p:txBody>
      </p:sp>
    </p:spTree>
    <p:extLst>
      <p:ext uri="{BB962C8B-B14F-4D97-AF65-F5344CB8AC3E}">
        <p14:creationId xmlns:p14="http://schemas.microsoft.com/office/powerpoint/2010/main" val="236404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250D-5611-401A-8BAB-3217410B7786}"/>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GIỚI THIỆU </a:t>
            </a:r>
          </a:p>
        </p:txBody>
      </p:sp>
      <p:pic>
        <p:nvPicPr>
          <p:cNvPr id="1026" name="Picture 2" descr="75c36216-a43a-135wy">
            <a:extLst>
              <a:ext uri="{FF2B5EF4-FFF2-40B4-BE49-F238E27FC236}">
                <a16:creationId xmlns:a16="http://schemas.microsoft.com/office/drawing/2014/main" id="{FAFA2C1A-8B1C-4902-ABA5-14F798056B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8520" y="2033652"/>
            <a:ext cx="5492288" cy="36337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A84519-CA80-402D-A408-815661790296}"/>
              </a:ext>
            </a:extLst>
          </p:cNvPr>
          <p:cNvSpPr txBox="1"/>
          <p:nvPr/>
        </p:nvSpPr>
        <p:spPr>
          <a:xfrm>
            <a:off x="371670" y="2292162"/>
            <a:ext cx="5310673" cy="4401205"/>
          </a:xfrm>
          <a:prstGeom prst="rect">
            <a:avLst/>
          </a:prstGeom>
          <a:noFill/>
        </p:spPr>
        <p:txBody>
          <a:bodyPr wrap="square">
            <a:spAutoFit/>
          </a:bodyPr>
          <a:lstStyle/>
          <a:p>
            <a:pPr marL="342900" indent="-342900">
              <a:buFont typeface="Arial" panose="020B0604020202020204" pitchFamily="34" charset="0"/>
              <a:buChar char="•"/>
            </a:pPr>
            <a:r>
              <a:rPr lang="vi-VN" sz="2000" b="0" i="0" dirty="0">
                <a:solidFill>
                  <a:srgbClr val="333333"/>
                </a:solidFill>
                <a:effectLst/>
                <a:latin typeface="+mj-lt"/>
              </a:rPr>
              <a:t>Hệ thống giữ xe thông minh hay còn gọi là bãi giữ xe thông minh dựa trên ứng dụng công nghệ thông tin và điện tử tự động. Tự động ghi nhận các thông tin xe vào ra, giúp cho việc kiểm soát xe vào ra một cách nhanh chóng, chính xác giảm thiểu nhân công trong công tác quản lý bãi giữ xe.</a:t>
            </a:r>
            <a:endParaRPr lang="en-US" sz="2000" b="0" i="0" dirty="0">
              <a:solidFill>
                <a:srgbClr val="333333"/>
              </a:solidFill>
              <a:effectLst/>
              <a:latin typeface="+mj-lt"/>
            </a:endParaRPr>
          </a:p>
          <a:p>
            <a:pPr marL="342900" indent="-342900">
              <a:buFont typeface="Arial" panose="020B0604020202020204" pitchFamily="34" charset="0"/>
              <a:buChar char="•"/>
            </a:pPr>
            <a:r>
              <a:rPr lang="vi-VN" sz="2000" b="0" i="0" dirty="0">
                <a:solidFill>
                  <a:srgbClr val="333333"/>
                </a:solidFill>
                <a:effectLst/>
                <a:latin typeface="Arial" panose="020B0604020202020204" pitchFamily="34" charset="0"/>
              </a:rPr>
              <a:t>Hệ thống giữ xe thông minh tạo sự an toàn tuyệt đối cho người gửi và trông xe. Người gửi xe không phải lo nghĩ trong việc thất lạc, mất thẻ giữ xe như cách thông thường.</a:t>
            </a:r>
          </a:p>
          <a:p>
            <a:pPr algn="ctr"/>
            <a:endParaRPr lang="vi-VN" sz="2000" b="0" i="0" dirty="0">
              <a:solidFill>
                <a:srgbClr val="333333"/>
              </a:solidFill>
              <a:effectLst/>
              <a:latin typeface="+mj-lt"/>
            </a:endParaRPr>
          </a:p>
        </p:txBody>
      </p:sp>
    </p:spTree>
    <p:extLst>
      <p:ext uri="{BB962C8B-B14F-4D97-AF65-F5344CB8AC3E}">
        <p14:creationId xmlns:p14="http://schemas.microsoft.com/office/powerpoint/2010/main" val="278261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14C9-C085-4AE2-90F3-A9037CC24C36}"/>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YÊU CẦU ĐỒ ÁN</a:t>
            </a:r>
            <a:br>
              <a:rPr lang="en-US" dirty="0">
                <a:latin typeface="Tahoma" panose="020B0604030504040204" pitchFamily="34" charset="0"/>
                <a:ea typeface="Tahoma" panose="020B0604030504040204" pitchFamily="34" charset="0"/>
                <a:cs typeface="Tahoma" panose="020B0604030504040204" pitchFamily="34" charset="0"/>
              </a:rPr>
            </a:b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17979B4-EA48-4855-B22A-CC292564EB8D}"/>
              </a:ext>
            </a:extLst>
          </p:cNvPr>
          <p:cNvSpPr>
            <a:spLocks noGrp="1"/>
          </p:cNvSpPr>
          <p:nvPr>
            <p:ph idx="1"/>
          </p:nvPr>
        </p:nvSpPr>
        <p:spPr>
          <a:xfrm>
            <a:off x="410546" y="3053560"/>
            <a:ext cx="10435150" cy="588948"/>
          </a:xfrm>
        </p:spPr>
        <p:txBody>
          <a:bodyPr>
            <a:noAutofit/>
          </a:bodyPr>
          <a:lstStyle/>
          <a:p>
            <a:pPr marL="0" indent="0">
              <a:buNone/>
            </a:pPr>
            <a:r>
              <a:rPr lang="en-US" sz="1800" b="1" dirty="0">
                <a:latin typeface="Tahoma" panose="020B0604030504040204" pitchFamily="34" charset="0"/>
                <a:ea typeface="Tahoma" panose="020B0604030504040204" pitchFamily="34" charset="0"/>
                <a:cs typeface="Tahoma" panose="020B0604030504040204" pitchFamily="34" charset="0"/>
              </a:rPr>
              <a:t>RFID – </a:t>
            </a:r>
            <a:r>
              <a:rPr lang="en-US" sz="1800" b="1" dirty="0" err="1">
                <a:latin typeface="Tahoma" panose="020B0604030504040204" pitchFamily="34" charset="0"/>
                <a:ea typeface="Tahoma" panose="020B0604030504040204" pitchFamily="34" charset="0"/>
                <a:cs typeface="Tahoma" panose="020B0604030504040204" pitchFamily="34" charset="0"/>
              </a:rPr>
              <a:t>Hệ</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thống</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đọc</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thẻ</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b="1" dirty="0" err="1">
                <a:latin typeface="Tahoma" panose="020B0604030504040204" pitchFamily="34" charset="0"/>
                <a:ea typeface="Tahoma" panose="020B0604030504040204" pitchFamily="34" charset="0"/>
                <a:cs typeface="Tahoma" panose="020B0604030504040204" pitchFamily="34" charset="0"/>
              </a:rPr>
              <a:t>xe</a:t>
            </a:r>
            <a:r>
              <a:rPr lang="en-US" sz="1800" b="1" dirty="0">
                <a:latin typeface="Tahoma" panose="020B0604030504040204" pitchFamily="34" charset="0"/>
                <a:ea typeface="Tahoma" panose="020B0604030504040204" pitchFamily="34" charset="0"/>
                <a:cs typeface="Tahoma" panose="020B0604030504040204" pitchFamily="34" charset="0"/>
              </a:rPr>
              <a:t> VÀO</a:t>
            </a:r>
          </a:p>
          <a:p>
            <a:pPr lvl="2" eaLnBrk="1" hangingPunct="1"/>
            <a:r>
              <a:rPr lang="en-US" sz="2000" dirty="0" err="1">
                <a:latin typeface="Tahoma" panose="020B0604030504040204" pitchFamily="34" charset="0"/>
                <a:ea typeface="Tahoma" panose="020B0604030504040204" pitchFamily="34" charset="0"/>
                <a:cs typeface="Tahoma" panose="020B0604030504040204" pitchFamily="34" charset="0"/>
              </a:rPr>
              <a:t>Quét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thẻ</a:t>
            </a:r>
            <a:r>
              <a:rPr lang="en-US" sz="2000" dirty="0">
                <a:latin typeface="Tahoma" panose="020B0604030504040204" pitchFamily="34" charset="0"/>
                <a:ea typeface="Tahoma" panose="020B0604030504040204" pitchFamily="34" charset="0"/>
                <a:cs typeface="Tahoma" panose="020B0604030504040204" pitchFamily="34" charset="0"/>
              </a:rPr>
              <a:t> Tag </a:t>
            </a:r>
            <a:r>
              <a:rPr lang="en-US" sz="2000" dirty="0" err="1">
                <a:latin typeface="Tahoma" panose="020B0604030504040204" pitchFamily="34" charset="0"/>
                <a:ea typeface="Tahoma" panose="020B0604030504040204" pitchFamily="34" charset="0"/>
                <a:cs typeface="Tahoma" panose="020B0604030504040204" pitchFamily="34" charset="0"/>
              </a:rPr>
              <a:t>bằng</a:t>
            </a:r>
            <a:r>
              <a:rPr lang="en-US" sz="2000" dirty="0">
                <a:latin typeface="Tahoma" panose="020B0604030504040204" pitchFamily="34" charset="0"/>
                <a:ea typeface="Tahoma" panose="020B0604030504040204" pitchFamily="34" charset="0"/>
                <a:cs typeface="Tahoma" panose="020B0604030504040204" pitchFamily="34" charset="0"/>
              </a:rPr>
              <a:t> RFID Reader, </a:t>
            </a:r>
            <a:r>
              <a:rPr lang="en-US" sz="2000" dirty="0" err="1">
                <a:latin typeface="Tahoma" panose="020B0604030504040204" pitchFamily="34" charset="0"/>
                <a:ea typeface="Tahoma" panose="020B0604030504040204" pitchFamily="34" charset="0"/>
                <a:cs typeface="Tahoma" panose="020B0604030504040204" pitchFamily="34" charset="0"/>
              </a:rPr>
              <a:t>sử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thẻ</a:t>
            </a:r>
            <a:r>
              <a:rPr lang="en-US" sz="2000" dirty="0">
                <a:latin typeface="Tahoma" panose="020B0604030504040204" pitchFamily="34" charset="0"/>
                <a:ea typeface="Tahoma" panose="020B0604030504040204" pitchFamily="34" charset="0"/>
                <a:cs typeface="Tahoma" panose="020B0604030504040204" pitchFamily="34" charset="0"/>
              </a:rPr>
              <a:t> tag </a:t>
            </a:r>
            <a:r>
              <a:rPr lang="en-US" sz="2000" dirty="0" err="1">
                <a:latin typeface="Tahoma" panose="020B0604030504040204" pitchFamily="34" charset="0"/>
                <a:ea typeface="Tahoma" panose="020B0604030504040204" pitchFamily="34" charset="0"/>
                <a:cs typeface="Tahoma" panose="020B0604030504040204" pitchFamily="34" charset="0"/>
              </a:rPr>
              <a:t>để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vãng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lai</a:t>
            </a:r>
            <a:r>
              <a:rPr lang="en-US" sz="2000" dirty="0">
                <a:latin typeface="Tahoma" panose="020B0604030504040204" pitchFamily="34" charset="0"/>
                <a:ea typeface="Tahoma" panose="020B0604030504040204" pitchFamily="34" charset="0"/>
                <a:cs typeface="Tahoma" panose="020B0604030504040204" pitchFamily="34" charset="0"/>
              </a:rPr>
              <a:t> hay </a:t>
            </a:r>
            <a:r>
              <a:rPr lang="en-US" sz="2000" dirty="0" err="1">
                <a:latin typeface="Tahoma" panose="020B0604030504040204" pitchFamily="34" charset="0"/>
                <a:ea typeface="Tahoma" panose="020B0604030504040204" pitchFamily="34" charset="0"/>
                <a:cs typeface="Tahoma" panose="020B0604030504040204" pitchFamily="34" charset="0"/>
              </a:rPr>
              <a:t>vé</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tháng</a:t>
            </a:r>
            <a:endParaRPr lang="en-US" sz="2000" dirty="0">
              <a:latin typeface="Tahoma" panose="020B0604030504040204" pitchFamily="34" charset="0"/>
              <a:ea typeface="Tahoma" panose="020B0604030504040204" pitchFamily="34" charset="0"/>
              <a:cs typeface="Tahoma" panose="020B0604030504040204" pitchFamily="34" charset="0"/>
            </a:endParaRPr>
          </a:p>
          <a:p>
            <a:pPr lvl="3" eaLnBrk="1" hangingPunct="1">
              <a:buFont typeface="Wingdings" panose="05000000000000000000" pitchFamily="2" charset="2"/>
              <a:buChar char="Ø"/>
            </a:pPr>
            <a:r>
              <a:rPr lang="en-US" sz="2000" dirty="0" err="1">
                <a:latin typeface="Tahoma" panose="020B0604030504040204" pitchFamily="34" charset="0"/>
                <a:ea typeface="Tahoma" panose="020B0604030504040204" pitchFamily="34" charset="0"/>
                <a:cs typeface="Tahoma" panose="020B0604030504040204" pitchFamily="34" charset="0"/>
              </a:rPr>
              <a:t>Khách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vãng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lai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Thêm</a:t>
            </a:r>
            <a:r>
              <a:rPr lang="en-US" sz="2000" dirty="0">
                <a:latin typeface="Tahoma" panose="020B0604030504040204" pitchFamily="34" charset="0"/>
                <a:ea typeface="Tahoma" panose="020B0604030504040204" pitchFamily="34" charset="0"/>
                <a:cs typeface="Tahoma" panose="020B0604030504040204" pitchFamily="34" charset="0"/>
              </a:rPr>
              <a:t> record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database</a:t>
            </a:r>
          </a:p>
          <a:p>
            <a:pPr lvl="3" eaLnBrk="1" hangingPunct="1">
              <a:buFont typeface="Wingdings" panose="05000000000000000000" pitchFamily="2" charset="2"/>
              <a:buChar char="Ø"/>
            </a:pPr>
            <a:r>
              <a:rPr lang="en-US" sz="2000" dirty="0" err="1">
                <a:latin typeface="Tahoma" panose="020B0604030504040204" pitchFamily="34" charset="0"/>
                <a:ea typeface="Tahoma" panose="020B0604030504040204" pitchFamily="34" charset="0"/>
                <a:cs typeface="Tahoma" panose="020B0604030504040204" pitchFamily="34" charset="0"/>
              </a:rPr>
              <a:t>Vé</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từ</a:t>
            </a:r>
            <a:r>
              <a:rPr lang="en-US" sz="2000" dirty="0">
                <a:latin typeface="Tahoma" panose="020B0604030504040204" pitchFamily="34" charset="0"/>
                <a:ea typeface="Tahoma" panose="020B0604030504040204" pitchFamily="34" charset="0"/>
                <a:cs typeface="Tahoma" panose="020B0604030504040204" pitchFamily="34" charset="0"/>
              </a:rPr>
              <a:t> Out sang In</a:t>
            </a:r>
          </a:p>
          <a:p>
            <a:pPr marL="0" indent="0">
              <a:buNone/>
            </a:pPr>
            <a:endParaRPr lang="en-US" sz="1300" dirty="0">
              <a:latin typeface="Tahoma" panose="020B0604030504040204" pitchFamily="34" charset="0"/>
              <a:ea typeface="Tahoma" panose="020B0604030504040204" pitchFamily="34" charset="0"/>
              <a:cs typeface="Tahoma" panose="020B0604030504040204" pitchFamily="34" charset="0"/>
            </a:endParaRPr>
          </a:p>
          <a:p>
            <a:endParaRPr lang="en-US" sz="13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C95095A4-472E-42C5-BAA7-B784F795E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363" y="4709510"/>
            <a:ext cx="7253412" cy="1528497"/>
          </a:xfrm>
          <a:prstGeom prst="rect">
            <a:avLst/>
          </a:prstGeom>
        </p:spPr>
      </p:pic>
    </p:spTree>
    <p:extLst>
      <p:ext uri="{BB962C8B-B14F-4D97-AF65-F5344CB8AC3E}">
        <p14:creationId xmlns:p14="http://schemas.microsoft.com/office/powerpoint/2010/main" val="246191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14C9-C085-4AE2-90F3-A9037CC24C36}"/>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YÊU CẦU ĐỒ ÁN</a:t>
            </a:r>
            <a:br>
              <a:rPr lang="en-US" dirty="0">
                <a:latin typeface="Tahoma" panose="020B0604030504040204" pitchFamily="34" charset="0"/>
                <a:ea typeface="Tahoma" panose="020B0604030504040204" pitchFamily="34" charset="0"/>
                <a:cs typeface="Tahoma" panose="020B0604030504040204" pitchFamily="34" charset="0"/>
              </a:rPr>
            </a:b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B17979B4-EA48-4855-B22A-CC292564EB8D}"/>
              </a:ext>
            </a:extLst>
          </p:cNvPr>
          <p:cNvSpPr>
            <a:spLocks noGrp="1"/>
          </p:cNvSpPr>
          <p:nvPr>
            <p:ph idx="1"/>
          </p:nvPr>
        </p:nvSpPr>
        <p:spPr>
          <a:xfrm>
            <a:off x="581192" y="2849383"/>
            <a:ext cx="10435150" cy="588948"/>
          </a:xfrm>
        </p:spPr>
        <p:txBody>
          <a:bodyPr>
            <a:noAutofit/>
          </a:bodyPr>
          <a:lstStyle/>
          <a:p>
            <a:pPr marL="0" indent="0">
              <a:buNone/>
            </a:pPr>
            <a:r>
              <a:rPr lang="en-US" sz="2000" b="1" dirty="0">
                <a:latin typeface="Tahoma" panose="020B0604030504040204" pitchFamily="34" charset="0"/>
                <a:ea typeface="Tahoma" panose="020B0604030504040204" pitchFamily="34" charset="0"/>
                <a:cs typeface="Tahoma" panose="020B0604030504040204" pitchFamily="34" charset="0"/>
              </a:rPr>
              <a:t>RFID – </a:t>
            </a:r>
            <a:r>
              <a:rPr lang="en-US" sz="2000" b="1" dirty="0" err="1">
                <a:latin typeface="Tahoma" panose="020B0604030504040204" pitchFamily="34" charset="0"/>
                <a:ea typeface="Tahoma" panose="020B0604030504040204" pitchFamily="34" charset="0"/>
                <a:cs typeface="Tahoma" panose="020B0604030504040204" pitchFamily="34" charset="0"/>
              </a:rPr>
              <a:t>Hệ</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thống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đọc</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thẻ</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xe</a:t>
            </a:r>
            <a:r>
              <a:rPr lang="en-US" sz="2000" b="1" dirty="0">
                <a:latin typeface="Tahoma" panose="020B0604030504040204" pitchFamily="34" charset="0"/>
                <a:ea typeface="Tahoma" panose="020B0604030504040204" pitchFamily="34" charset="0"/>
                <a:cs typeface="Tahoma" panose="020B0604030504040204" pitchFamily="34" charset="0"/>
              </a:rPr>
              <a:t> RA</a:t>
            </a:r>
          </a:p>
          <a:p>
            <a:pPr lvl="2" eaLnBrk="1" hangingPunct="1"/>
            <a:r>
              <a:rPr lang="en-US" sz="2000" dirty="0" err="1">
                <a:latin typeface="Tahoma" panose="020B0604030504040204" pitchFamily="34" charset="0"/>
                <a:ea typeface="Tahoma" panose="020B0604030504040204" pitchFamily="34" charset="0"/>
                <a:cs typeface="Tahoma" panose="020B0604030504040204" pitchFamily="34" charset="0"/>
              </a:rPr>
              <a:t>Quét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thẻ</a:t>
            </a:r>
            <a:r>
              <a:rPr lang="en-US" sz="2000" dirty="0">
                <a:latin typeface="Tahoma" panose="020B0604030504040204" pitchFamily="34" charset="0"/>
                <a:ea typeface="Tahoma" panose="020B0604030504040204" pitchFamily="34" charset="0"/>
                <a:cs typeface="Tahoma" panose="020B0604030504040204" pitchFamily="34" charset="0"/>
              </a:rPr>
              <a:t> Tag </a:t>
            </a:r>
            <a:r>
              <a:rPr lang="en-US" sz="2000" dirty="0" err="1">
                <a:latin typeface="Tahoma" panose="020B0604030504040204" pitchFamily="34" charset="0"/>
                <a:ea typeface="Tahoma" panose="020B0604030504040204" pitchFamily="34" charset="0"/>
                <a:cs typeface="Tahoma" panose="020B0604030504040204" pitchFamily="34" charset="0"/>
              </a:rPr>
              <a:t>bằng</a:t>
            </a:r>
            <a:r>
              <a:rPr lang="en-US" sz="2000" dirty="0">
                <a:latin typeface="Tahoma" panose="020B0604030504040204" pitchFamily="34" charset="0"/>
                <a:ea typeface="Tahoma" panose="020B0604030504040204" pitchFamily="34" charset="0"/>
                <a:cs typeface="Tahoma" panose="020B0604030504040204" pitchFamily="34" charset="0"/>
              </a:rPr>
              <a:t> RFID Reader, </a:t>
            </a:r>
            <a:r>
              <a:rPr lang="en-US" sz="2000" dirty="0" err="1">
                <a:latin typeface="Tahoma" panose="020B0604030504040204" pitchFamily="34" charset="0"/>
                <a:ea typeface="Tahoma" panose="020B0604030504040204" pitchFamily="34" charset="0"/>
                <a:cs typeface="Tahoma" panose="020B0604030504040204" pitchFamily="34" charset="0"/>
              </a:rPr>
              <a:t>sử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thẻ</a:t>
            </a:r>
            <a:r>
              <a:rPr lang="en-US" sz="2000" dirty="0">
                <a:latin typeface="Tahoma" panose="020B0604030504040204" pitchFamily="34" charset="0"/>
                <a:ea typeface="Tahoma" panose="020B0604030504040204" pitchFamily="34" charset="0"/>
                <a:cs typeface="Tahoma" panose="020B0604030504040204" pitchFamily="34" charset="0"/>
              </a:rPr>
              <a:t> tag </a:t>
            </a:r>
            <a:r>
              <a:rPr lang="en-US" sz="2000" dirty="0" err="1">
                <a:latin typeface="Tahoma" panose="020B0604030504040204" pitchFamily="34" charset="0"/>
                <a:ea typeface="Tahoma" panose="020B0604030504040204" pitchFamily="34" charset="0"/>
                <a:cs typeface="Tahoma" panose="020B0604030504040204" pitchFamily="34" charset="0"/>
              </a:rPr>
              <a:t>để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tra</a:t>
            </a:r>
            <a:r>
              <a:rPr lang="en-US" sz="2000" dirty="0">
                <a:latin typeface="Tahoma" panose="020B0604030504040204" pitchFamily="34" charset="0"/>
                <a:ea typeface="Tahoma" panose="020B0604030504040204" pitchFamily="34" charset="0"/>
                <a:cs typeface="Tahoma" panose="020B0604030504040204" pitchFamily="34" charset="0"/>
              </a:rPr>
              <a:t>:</a:t>
            </a:r>
          </a:p>
          <a:p>
            <a:pPr lvl="3" eaLnBrk="1" hangingPunct="1">
              <a:buFont typeface="Wingdings" panose="05000000000000000000" pitchFamily="2" charset="2"/>
              <a:buChar char="Ø"/>
            </a:pPr>
            <a:r>
              <a:rPr lang="en-US" sz="2000" dirty="0" err="1">
                <a:latin typeface="Tahoma" panose="020B0604030504040204" pitchFamily="34" charset="0"/>
                <a:ea typeface="Tahoma" panose="020B0604030504040204" pitchFamily="34" charset="0"/>
                <a:cs typeface="Tahoma" panose="020B0604030504040204" pitchFamily="34" charset="0"/>
              </a:rPr>
              <a:t>Khách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vãng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lai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Tính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tiền</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err="1">
                <a:latin typeface="Tahoma" panose="020B0604030504040204" pitchFamily="34" charset="0"/>
                <a:ea typeface="Tahoma" panose="020B0604030504040204" pitchFamily="34" charset="0"/>
                <a:cs typeface="Tahoma" panose="020B0604030504040204" pitchFamily="34" charset="0"/>
              </a:rPr>
              <a:t>xóa</a:t>
            </a:r>
            <a:r>
              <a:rPr lang="en-US" sz="2000" dirty="0">
                <a:latin typeface="Tahoma" panose="020B0604030504040204" pitchFamily="34" charset="0"/>
                <a:ea typeface="Tahoma" panose="020B0604030504040204" pitchFamily="34" charset="0"/>
                <a:cs typeface="Tahoma" panose="020B0604030504040204" pitchFamily="34" charset="0"/>
              </a:rPr>
              <a:t> record </a:t>
            </a:r>
            <a:r>
              <a:rPr lang="en-US" sz="2000" dirty="0" err="1">
                <a:latin typeface="Tahoma" panose="020B0604030504040204" pitchFamily="34" charset="0"/>
                <a:ea typeface="Tahoma" panose="020B0604030504040204" pitchFamily="34" charset="0"/>
                <a:cs typeface="Tahoma" panose="020B0604030504040204" pitchFamily="34" charset="0"/>
              </a:rPr>
              <a:t>khỏi</a:t>
            </a:r>
            <a:r>
              <a:rPr lang="en-US" sz="2000" dirty="0">
                <a:latin typeface="Tahoma" panose="020B0604030504040204" pitchFamily="34" charset="0"/>
                <a:ea typeface="Tahoma" panose="020B0604030504040204" pitchFamily="34" charset="0"/>
                <a:cs typeface="Tahoma" panose="020B0604030504040204" pitchFamily="34" charset="0"/>
              </a:rPr>
              <a:t> DB</a:t>
            </a:r>
          </a:p>
          <a:p>
            <a:pPr lvl="3" eaLnBrk="1" hangingPunct="1">
              <a:buFont typeface="Wingdings" panose="05000000000000000000" pitchFamily="2" charset="2"/>
              <a:buChar char="Ø"/>
            </a:pPr>
            <a:r>
              <a:rPr lang="en-US" sz="2000" dirty="0" err="1">
                <a:latin typeface="Tahoma" panose="020B0604030504040204" pitchFamily="34" charset="0"/>
                <a:ea typeface="Tahoma" panose="020B0604030504040204" pitchFamily="34" charset="0"/>
                <a:cs typeface="Tahoma" panose="020B0604030504040204" pitchFamily="34" charset="0"/>
              </a:rPr>
              <a:t>Vé</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từ</a:t>
            </a:r>
            <a:r>
              <a:rPr lang="en-US" sz="2000" dirty="0">
                <a:latin typeface="Tahoma" panose="020B0604030504040204" pitchFamily="34" charset="0"/>
                <a:ea typeface="Tahoma" panose="020B0604030504040204" pitchFamily="34" charset="0"/>
                <a:cs typeface="Tahoma" panose="020B0604030504040204" pitchFamily="34" charset="0"/>
              </a:rPr>
              <a:t> In sang Out</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E42569A-B9ED-416D-A241-326D85CF7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273" y="4077478"/>
            <a:ext cx="10049069" cy="2341983"/>
          </a:xfrm>
          <a:prstGeom prst="rect">
            <a:avLst/>
          </a:prstGeom>
        </p:spPr>
      </p:pic>
    </p:spTree>
    <p:extLst>
      <p:ext uri="{BB962C8B-B14F-4D97-AF65-F5344CB8AC3E}">
        <p14:creationId xmlns:p14="http://schemas.microsoft.com/office/powerpoint/2010/main" val="364720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37C4-173A-4A42-8405-EDA17EFF0EE9}"/>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YÊU CẦU ĐỒ ÁN</a:t>
            </a:r>
            <a:endParaRPr lang="en-US" dirty="0"/>
          </a:p>
        </p:txBody>
      </p:sp>
      <p:sp>
        <p:nvSpPr>
          <p:cNvPr id="3" name="Content Placeholder 2">
            <a:extLst>
              <a:ext uri="{FF2B5EF4-FFF2-40B4-BE49-F238E27FC236}">
                <a16:creationId xmlns:a16="http://schemas.microsoft.com/office/drawing/2014/main" id="{2E3FB990-DA6E-4D23-8609-A5AB803BD7CB}"/>
              </a:ext>
            </a:extLst>
          </p:cNvPr>
          <p:cNvSpPr>
            <a:spLocks noGrp="1"/>
          </p:cNvSpPr>
          <p:nvPr>
            <p:ph idx="1"/>
          </p:nvPr>
        </p:nvSpPr>
        <p:spPr/>
        <p:txBody>
          <a:bodyPr>
            <a:normAutofit/>
          </a:bodyPr>
          <a:lstStyle/>
          <a:p>
            <a:pPr lvl="1" eaLnBrk="1" hangingPunct="1"/>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kê</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vãng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lai</a:t>
            </a:r>
            <a:r>
              <a:rPr lang="en-US" sz="2400" b="1" dirty="0">
                <a:latin typeface="Times New Roman" panose="02020603050405020304" pitchFamily="18" charset="0"/>
                <a:cs typeface="Times New Roman" panose="02020603050405020304" pitchFamily="18" charset="0"/>
              </a:rPr>
              <a:t>:</a:t>
            </a:r>
          </a:p>
          <a:p>
            <a:pPr lvl="2" eaLnBrk="1" hangingPunct="1"/>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gửi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p>
          <a:p>
            <a:pPr lvl="2" eaLnBrk="1" hangingPunct="1"/>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ý: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lai</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endParaRPr lang="en-US" sz="2000" dirty="0">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243881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37C4-173A-4A42-8405-EDA17EFF0EE9}"/>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YÊU CẦU ĐỒ ÁN</a:t>
            </a:r>
            <a:endParaRPr lang="en-US" dirty="0"/>
          </a:p>
        </p:txBody>
      </p:sp>
      <p:sp>
        <p:nvSpPr>
          <p:cNvPr id="3" name="Content Placeholder 2">
            <a:extLst>
              <a:ext uri="{FF2B5EF4-FFF2-40B4-BE49-F238E27FC236}">
                <a16:creationId xmlns:a16="http://schemas.microsoft.com/office/drawing/2014/main" id="{2E3FB990-DA6E-4D23-8609-A5AB803BD7CB}"/>
              </a:ext>
            </a:extLst>
          </p:cNvPr>
          <p:cNvSpPr>
            <a:spLocks noGrp="1"/>
          </p:cNvSpPr>
          <p:nvPr>
            <p:ph idx="1"/>
          </p:nvPr>
        </p:nvSpPr>
        <p:spPr/>
        <p:txBody>
          <a:bodyPr>
            <a:normAutofit fontScale="77500" lnSpcReduction="20000"/>
          </a:bodyPr>
          <a:lstStyle/>
          <a:p>
            <a:pPr eaLnBrk="1" hangingPunct="1"/>
            <a:r>
              <a:rPr lang="en-US" sz="3200" b="1" dirty="0" err="1">
                <a:latin typeface="Times New Roman" panose="02020603050405020304" pitchFamily="18" charset="0"/>
                <a:cs typeface="Times New Roman" panose="02020603050405020304" pitchFamily="18" charset="0"/>
              </a:rPr>
              <a:t>Thêm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xóa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sửa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vé</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khách</a:t>
            </a:r>
            <a:endParaRPr lang="en-US" sz="3200" b="1" dirty="0">
              <a:latin typeface="Times New Roman" panose="02020603050405020304" pitchFamily="18" charset="0"/>
              <a:cs typeface="Times New Roman" panose="02020603050405020304" pitchFamily="18" charset="0"/>
            </a:endParaRPr>
          </a:p>
          <a:p>
            <a:pPr lvl="1" eaLnBrk="1" hangingPunct="1"/>
            <a:r>
              <a:rPr lang="en-US" sz="2800" dirty="0">
                <a:latin typeface="Times New Roman" panose="02020603050405020304" pitchFamily="18" charset="0"/>
                <a:cs typeface="Times New Roman" panose="02020603050405020304" pitchFamily="18" charset="0"/>
              </a:rPr>
              <a:t>Cho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tháng</a:t>
            </a:r>
            <a:endParaRPr lang="en-US" sz="2800" dirty="0">
              <a:latin typeface="Times New Roman" panose="02020603050405020304" pitchFamily="18" charset="0"/>
              <a:cs typeface="Times New Roman" panose="02020603050405020304" pitchFamily="18" charset="0"/>
            </a:endParaRPr>
          </a:p>
          <a:p>
            <a:pPr lvl="2" eaLnBrk="1" hangingPunct="1"/>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thẻ</a:t>
            </a:r>
            <a:endParaRPr lang="en-US" sz="2400" dirty="0">
              <a:latin typeface="Times New Roman" panose="02020603050405020304" pitchFamily="18" charset="0"/>
              <a:cs typeface="Times New Roman" panose="02020603050405020304" pitchFamily="18" charset="0"/>
            </a:endParaRPr>
          </a:p>
          <a:p>
            <a:pPr lvl="2" eaLnBrk="1" hangingPunct="1"/>
            <a:r>
              <a:rPr lang="en-US" sz="2400" dirty="0" err="1">
                <a:latin typeface="Times New Roman" panose="02020603050405020304" pitchFamily="18" charset="0"/>
                <a:cs typeface="Times New Roman" panose="02020603050405020304" pitchFamily="18" charset="0"/>
              </a:rPr>
              <a:t>Biển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a:t>
            </a:r>
          </a:p>
          <a:p>
            <a:pPr lvl="2" eaLnBrk="1" hangingPunct="1"/>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Date.Now</a:t>
            </a:r>
            <a:r>
              <a:rPr lang="en-US" sz="2400" dirty="0">
                <a:latin typeface="Times New Roman" panose="02020603050405020304" pitchFamily="18" charset="0"/>
                <a:cs typeface="Times New Roman" panose="02020603050405020304" pitchFamily="18" charset="0"/>
              </a:rPr>
              <a:t> + 1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a:t>
            </a:r>
          </a:p>
          <a:p>
            <a:pPr lvl="1" eaLnBrk="1" hangingPunct="1"/>
            <a:r>
              <a:rPr lang="en-US" sz="2800" dirty="0">
                <a:latin typeface="Times New Roman" panose="02020603050405020304" pitchFamily="18" charset="0"/>
                <a:cs typeface="Times New Roman" panose="02020603050405020304" pitchFamily="18" charset="0"/>
              </a:rPr>
              <a:t>Cho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tháng</a:t>
            </a:r>
            <a:endParaRPr lang="en-US" sz="2800" dirty="0">
              <a:latin typeface="Times New Roman" panose="02020603050405020304" pitchFamily="18" charset="0"/>
              <a:cs typeface="Times New Roman" panose="02020603050405020304" pitchFamily="18" charset="0"/>
            </a:endParaRPr>
          </a:p>
          <a:p>
            <a:pPr lvl="2" eaLnBrk="1" hangingPunct="1"/>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endParaRPr lang="en-US" sz="2400" dirty="0">
              <a:latin typeface="Times New Roman" panose="02020603050405020304" pitchFamily="18" charset="0"/>
              <a:cs typeface="Times New Roman" panose="02020603050405020304" pitchFamily="18" charset="0"/>
            </a:endParaRPr>
          </a:p>
          <a:p>
            <a:pPr lvl="1" eaLnBrk="1" hangingPunct="1"/>
            <a:r>
              <a:rPr lang="en-US" sz="2800" dirty="0">
                <a:latin typeface="Times New Roman" panose="02020603050405020304" pitchFamily="18" charset="0"/>
                <a:cs typeface="Times New Roman" panose="02020603050405020304" pitchFamily="18" charset="0"/>
              </a:rPr>
              <a:t>Cho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tháng</a:t>
            </a:r>
            <a:endParaRPr lang="en-US" sz="2800" dirty="0">
              <a:latin typeface="Times New Roman" panose="02020603050405020304" pitchFamily="18" charset="0"/>
              <a:cs typeface="Times New Roman" panose="02020603050405020304" pitchFamily="18" charset="0"/>
            </a:endParaRPr>
          </a:p>
          <a:p>
            <a:pPr lvl="2" eaLnBrk="1" hangingPunct="1"/>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vé</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5411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37C4-173A-4A42-8405-EDA17EFF0EE9}"/>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ĐẶC TẢ YÊU CẦU ĐỒ ÁN</a:t>
            </a:r>
            <a:endParaRPr lang="en-US" dirty="0"/>
          </a:p>
        </p:txBody>
      </p:sp>
      <p:sp>
        <p:nvSpPr>
          <p:cNvPr id="3" name="Content Placeholder 2">
            <a:extLst>
              <a:ext uri="{FF2B5EF4-FFF2-40B4-BE49-F238E27FC236}">
                <a16:creationId xmlns:a16="http://schemas.microsoft.com/office/drawing/2014/main" id="{2E3FB990-DA6E-4D23-8609-A5AB803BD7CB}"/>
              </a:ext>
            </a:extLst>
          </p:cNvPr>
          <p:cNvSpPr>
            <a:spLocks noGrp="1"/>
          </p:cNvSpPr>
          <p:nvPr>
            <p:ph idx="1"/>
          </p:nvPr>
        </p:nvSpPr>
        <p:spPr>
          <a:xfrm>
            <a:off x="0" y="2247557"/>
            <a:ext cx="11029615" cy="672924"/>
          </a:xfrm>
        </p:spPr>
        <p:txBody>
          <a:bodyPr>
            <a:normAutofit/>
          </a:bodyPr>
          <a:lstStyle/>
          <a:p>
            <a:pPr marL="324000" lvl="1" indent="0" eaLnBrk="1" hangingPunct="1">
              <a:buNone/>
            </a:pPr>
            <a:r>
              <a:rPr lang="en-US" sz="2400" b="1" dirty="0" err="1">
                <a:latin typeface="Times New Roman" panose="02020603050405020304" pitchFamily="18" charset="0"/>
                <a:cs typeface="Times New Roman" panose="02020603050405020304" pitchFamily="18" charset="0"/>
              </a:rPr>
              <a:t>Xử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trường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hợp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thẻ</a:t>
            </a:r>
            <a:r>
              <a:rPr lang="en-US" sz="2400" b="1" dirty="0">
                <a:latin typeface="Times New Roman" panose="02020603050405020304" pitchFamily="18" charset="0"/>
                <a:cs typeface="Times New Roman" panose="02020603050405020304" pitchFamily="18" charset="0"/>
              </a:rPr>
              <a:t> tag.</a:t>
            </a:r>
          </a:p>
          <a:p>
            <a:pPr marL="0" indent="0">
              <a:buNone/>
            </a:pPr>
            <a:endParaRPr lang="en-US" sz="1400" dirty="0"/>
          </a:p>
        </p:txBody>
      </p:sp>
      <p:pic>
        <p:nvPicPr>
          <p:cNvPr id="4" name="Picture 3">
            <a:extLst>
              <a:ext uri="{FF2B5EF4-FFF2-40B4-BE49-F238E27FC236}">
                <a16:creationId xmlns:a16="http://schemas.microsoft.com/office/drawing/2014/main" id="{DEE50543-100C-4C30-8800-315C8713B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39" y="2730794"/>
            <a:ext cx="10590245" cy="3962168"/>
          </a:xfrm>
          <a:prstGeom prst="rect">
            <a:avLst/>
          </a:prstGeom>
        </p:spPr>
      </p:pic>
    </p:spTree>
    <p:extLst>
      <p:ext uri="{BB962C8B-B14F-4D97-AF65-F5344CB8AC3E}">
        <p14:creationId xmlns:p14="http://schemas.microsoft.com/office/powerpoint/2010/main" val="936320353"/>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{33C59AF8-07A5-4553-BADE-2E37EA120831}tf11964407_win32</Template>
  <TotalTime>144</TotalTime>
  <Words>917</Words>
  <Application>Microsoft Office PowerPoint</Application>
  <PresentationFormat>Widescreen</PresentationFormat>
  <Paragraphs>112</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Franklin Gothic Book</vt:lpstr>
      <vt:lpstr>Franklin Gothic Demi</vt:lpstr>
      <vt:lpstr>Gill Sans MT</vt:lpstr>
      <vt:lpstr>Tahoma</vt:lpstr>
      <vt:lpstr>Times New Roman</vt:lpstr>
      <vt:lpstr>Wingdings</vt:lpstr>
      <vt:lpstr>Wingdings 2</vt:lpstr>
      <vt:lpstr>DividendVTI</vt:lpstr>
      <vt:lpstr>ỨNG DỤNG BÃI GỬI XE SỬ DỤNG CÔNG NGHỆ RFID READER 13.56 MHZ &amp; 3- LAYERS C#</vt:lpstr>
      <vt:lpstr>NỘI DUNG</vt:lpstr>
      <vt:lpstr>GIỚI THIỆU </vt:lpstr>
      <vt:lpstr>GIỚI THIỆU </vt:lpstr>
      <vt:lpstr>ĐẶC TẢ YÊU CẦU ĐỒ ÁN </vt:lpstr>
      <vt:lpstr>ĐẶC TẢ YÊU CẦU ĐỒ ÁN </vt:lpstr>
      <vt:lpstr>ĐẶC TẢ YÊU CẦU ĐỒ ÁN</vt:lpstr>
      <vt:lpstr>ĐẶC TẢ YÊU CẦU ĐỒ ÁN</vt:lpstr>
      <vt:lpstr>ĐẶC TẢ YÊU CẦU ĐỒ ÁN</vt:lpstr>
      <vt:lpstr>ĐẶC TẢ GIAO DIỆN ĐỒ ÁN</vt:lpstr>
      <vt:lpstr>ĐẶC TẢ GIAO DIỆN ĐỒ ÁN</vt:lpstr>
      <vt:lpstr>ĐẶC TẢ GIAO DIỆN ĐỒ ÁN</vt:lpstr>
      <vt:lpstr>ĐẶC TẢ GIAO DIỆN ĐỒ ÁN</vt:lpstr>
      <vt:lpstr>ĐẶC TẢ GIAO DIỆN ĐỒ ÁN</vt:lpstr>
      <vt:lpstr>ĐẶC TẢ GIAO DIỆN ĐỒ ÁN</vt:lpstr>
      <vt:lpstr>KẾT QUẢ ĐẠT ĐƯỢC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BÃI GỬI XE SỬ DỤNG CÔNG NGHỆ RFID READER 13.56 MHZ &amp; 3- LAYERS C#</dc:title>
  <dc:creator>Tho Ngo</dc:creator>
  <cp:lastModifiedBy>Tho Ngo</cp:lastModifiedBy>
  <cp:revision>16</cp:revision>
  <dcterms:created xsi:type="dcterms:W3CDTF">2020-10-22T01:01:48Z</dcterms:created>
  <dcterms:modified xsi:type="dcterms:W3CDTF">2020-10-22T03:26:12Z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